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3"/>
  </p:notesMasterIdLst>
  <p:sldIdLst>
    <p:sldId id="256" r:id="rId2"/>
    <p:sldId id="312" r:id="rId3"/>
    <p:sldId id="319" r:id="rId4"/>
    <p:sldId id="257" r:id="rId5"/>
    <p:sldId id="263" r:id="rId6"/>
    <p:sldId id="260" r:id="rId7"/>
    <p:sldId id="261" r:id="rId8"/>
    <p:sldId id="320" r:id="rId9"/>
    <p:sldId id="259" r:id="rId10"/>
    <p:sldId id="313" r:id="rId11"/>
    <p:sldId id="262" r:id="rId12"/>
    <p:sldId id="314" r:id="rId13"/>
    <p:sldId id="318" r:id="rId14"/>
    <p:sldId id="268" r:id="rId15"/>
    <p:sldId id="269" r:id="rId16"/>
    <p:sldId id="270" r:id="rId17"/>
    <p:sldId id="271" r:id="rId18"/>
    <p:sldId id="272" r:id="rId19"/>
    <p:sldId id="273" r:id="rId20"/>
    <p:sldId id="274" r:id="rId21"/>
    <p:sldId id="276" r:id="rId22"/>
    <p:sldId id="277" r:id="rId23"/>
    <p:sldId id="278" r:id="rId24"/>
    <p:sldId id="279" r:id="rId25"/>
    <p:sldId id="275" r:id="rId26"/>
    <p:sldId id="281" r:id="rId27"/>
    <p:sldId id="280" r:id="rId28"/>
    <p:sldId id="286" r:id="rId29"/>
    <p:sldId id="283" r:id="rId30"/>
    <p:sldId id="282" r:id="rId31"/>
    <p:sldId id="284" r:id="rId32"/>
    <p:sldId id="285" r:id="rId33"/>
    <p:sldId id="287" r:id="rId34"/>
    <p:sldId id="289" r:id="rId35"/>
    <p:sldId id="288" r:id="rId36"/>
    <p:sldId id="290" r:id="rId37"/>
    <p:sldId id="292" r:id="rId38"/>
    <p:sldId id="291" r:id="rId39"/>
    <p:sldId id="293" r:id="rId40"/>
    <p:sldId id="294" r:id="rId41"/>
    <p:sldId id="295" r:id="rId42"/>
    <p:sldId id="296" r:id="rId43"/>
    <p:sldId id="297" r:id="rId44"/>
    <p:sldId id="298" r:id="rId45"/>
    <p:sldId id="300" r:id="rId46"/>
    <p:sldId id="299" r:id="rId47"/>
    <p:sldId id="301" r:id="rId48"/>
    <p:sldId id="302" r:id="rId49"/>
    <p:sldId id="303" r:id="rId50"/>
    <p:sldId id="304" r:id="rId51"/>
    <p:sldId id="305" r:id="rId52"/>
    <p:sldId id="306" r:id="rId53"/>
    <p:sldId id="307" r:id="rId54"/>
    <p:sldId id="308" r:id="rId55"/>
    <p:sldId id="309" r:id="rId56"/>
    <p:sldId id="310" r:id="rId57"/>
    <p:sldId id="311" r:id="rId58"/>
    <p:sldId id="315" r:id="rId59"/>
    <p:sldId id="316" r:id="rId60"/>
    <p:sldId id="317" r:id="rId61"/>
    <p:sldId id="321"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51"/>
    <p:restoredTop sz="94820"/>
  </p:normalViewPr>
  <p:slideViewPr>
    <p:cSldViewPr snapToGrid="0" snapToObjects="1">
      <p:cViewPr>
        <p:scale>
          <a:sx n="100" d="100"/>
          <a:sy n="100" d="100"/>
        </p:scale>
        <p:origin x="440"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notesMaster" Target="notesMasters/notesMaster1.xml"/><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073545-0C01-9342-9E24-D7F7B6BCA237}" type="datetimeFigureOut">
              <a:rPr lang="en-US" smtClean="0"/>
              <a:t>7/29/17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8C70E4-05F9-164B-B934-77DB886DAF70}" type="slidenum">
              <a:rPr lang="en-US" smtClean="0"/>
              <a:t>‹#›</a:t>
            </a:fld>
            <a:endParaRPr lang="en-US"/>
          </a:p>
        </p:txBody>
      </p:sp>
    </p:spTree>
    <p:extLst>
      <p:ext uri="{BB962C8B-B14F-4D97-AF65-F5344CB8AC3E}">
        <p14:creationId xmlns:p14="http://schemas.microsoft.com/office/powerpoint/2010/main" val="7583760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EE4E926-C084-9A4B-AF04-63699CFB0336}" type="datetimeFigureOut">
              <a:rPr lang="en-US" smtClean="0"/>
              <a:t>7/29/17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0C3FA0-183C-5644-9D39-DF7F3F6923BA}" type="slidenum">
              <a:rPr lang="en-US" smtClean="0"/>
              <a:t>‹#›</a:t>
            </a:fld>
            <a:endParaRPr lang="en-US"/>
          </a:p>
        </p:txBody>
      </p:sp>
    </p:spTree>
    <p:extLst>
      <p:ext uri="{BB962C8B-B14F-4D97-AF65-F5344CB8AC3E}">
        <p14:creationId xmlns:p14="http://schemas.microsoft.com/office/powerpoint/2010/main" val="1530390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EE4E926-C084-9A4B-AF04-63699CFB0336}" type="datetimeFigureOut">
              <a:rPr lang="en-US" smtClean="0"/>
              <a:t>7/29/17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0C3FA0-183C-5644-9D39-DF7F3F6923BA}" type="slidenum">
              <a:rPr lang="en-US" smtClean="0"/>
              <a:t>‹#›</a:t>
            </a:fld>
            <a:endParaRPr lang="en-US"/>
          </a:p>
        </p:txBody>
      </p:sp>
    </p:spTree>
    <p:extLst>
      <p:ext uri="{BB962C8B-B14F-4D97-AF65-F5344CB8AC3E}">
        <p14:creationId xmlns:p14="http://schemas.microsoft.com/office/powerpoint/2010/main" val="1834937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EE4E926-C084-9A4B-AF04-63699CFB0336}" type="datetimeFigureOut">
              <a:rPr lang="en-US" smtClean="0"/>
              <a:t>7/29/17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0C3FA0-183C-5644-9D39-DF7F3F6923BA}" type="slidenum">
              <a:rPr lang="en-US" smtClean="0"/>
              <a:t>‹#›</a:t>
            </a:fld>
            <a:endParaRPr lang="en-US"/>
          </a:p>
        </p:txBody>
      </p:sp>
    </p:spTree>
    <p:extLst>
      <p:ext uri="{BB962C8B-B14F-4D97-AF65-F5344CB8AC3E}">
        <p14:creationId xmlns:p14="http://schemas.microsoft.com/office/powerpoint/2010/main" val="1932063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EE4E926-C084-9A4B-AF04-63699CFB0336}" type="datetimeFigureOut">
              <a:rPr lang="en-US" smtClean="0"/>
              <a:t>7/29/17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0C3FA0-183C-5644-9D39-DF7F3F6923BA}" type="slidenum">
              <a:rPr lang="en-US" smtClean="0"/>
              <a:t>‹#›</a:t>
            </a:fld>
            <a:endParaRPr lang="en-US"/>
          </a:p>
        </p:txBody>
      </p:sp>
    </p:spTree>
    <p:extLst>
      <p:ext uri="{BB962C8B-B14F-4D97-AF65-F5344CB8AC3E}">
        <p14:creationId xmlns:p14="http://schemas.microsoft.com/office/powerpoint/2010/main" val="867274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EE4E926-C084-9A4B-AF04-63699CFB0336}" type="datetimeFigureOut">
              <a:rPr lang="en-US" smtClean="0"/>
              <a:t>7/29/17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0C3FA0-183C-5644-9D39-DF7F3F6923BA}" type="slidenum">
              <a:rPr lang="en-US" smtClean="0"/>
              <a:t>‹#›</a:t>
            </a:fld>
            <a:endParaRPr lang="en-US"/>
          </a:p>
        </p:txBody>
      </p:sp>
    </p:spTree>
    <p:extLst>
      <p:ext uri="{BB962C8B-B14F-4D97-AF65-F5344CB8AC3E}">
        <p14:creationId xmlns:p14="http://schemas.microsoft.com/office/powerpoint/2010/main" val="131922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EE4E926-C084-9A4B-AF04-63699CFB0336}" type="datetimeFigureOut">
              <a:rPr lang="en-US" smtClean="0"/>
              <a:t>7/29/17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0C3FA0-183C-5644-9D39-DF7F3F6923BA}" type="slidenum">
              <a:rPr lang="en-US" smtClean="0"/>
              <a:t>‹#›</a:t>
            </a:fld>
            <a:endParaRPr lang="en-US"/>
          </a:p>
        </p:txBody>
      </p:sp>
    </p:spTree>
    <p:extLst>
      <p:ext uri="{BB962C8B-B14F-4D97-AF65-F5344CB8AC3E}">
        <p14:creationId xmlns:p14="http://schemas.microsoft.com/office/powerpoint/2010/main" val="1642715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EE4E926-C084-9A4B-AF04-63699CFB0336}" type="datetimeFigureOut">
              <a:rPr lang="en-US" smtClean="0"/>
              <a:t>7/29/17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0C3FA0-183C-5644-9D39-DF7F3F6923BA}" type="slidenum">
              <a:rPr lang="en-US" smtClean="0"/>
              <a:t>‹#›</a:t>
            </a:fld>
            <a:endParaRPr lang="en-US"/>
          </a:p>
        </p:txBody>
      </p:sp>
    </p:spTree>
    <p:extLst>
      <p:ext uri="{BB962C8B-B14F-4D97-AF65-F5344CB8AC3E}">
        <p14:creationId xmlns:p14="http://schemas.microsoft.com/office/powerpoint/2010/main" val="1063087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EE4E926-C084-9A4B-AF04-63699CFB0336}" type="datetimeFigureOut">
              <a:rPr lang="en-US" smtClean="0"/>
              <a:t>7/29/17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0C3FA0-183C-5644-9D39-DF7F3F6923BA}" type="slidenum">
              <a:rPr lang="en-US" smtClean="0"/>
              <a:t>‹#›</a:t>
            </a:fld>
            <a:endParaRPr lang="en-US"/>
          </a:p>
        </p:txBody>
      </p:sp>
    </p:spTree>
    <p:extLst>
      <p:ext uri="{BB962C8B-B14F-4D97-AF65-F5344CB8AC3E}">
        <p14:creationId xmlns:p14="http://schemas.microsoft.com/office/powerpoint/2010/main" val="255030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E4E926-C084-9A4B-AF04-63699CFB0336}" type="datetimeFigureOut">
              <a:rPr lang="en-US" smtClean="0"/>
              <a:t>7/29/17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0C3FA0-183C-5644-9D39-DF7F3F6923BA}" type="slidenum">
              <a:rPr lang="en-US" smtClean="0"/>
              <a:t>‹#›</a:t>
            </a:fld>
            <a:endParaRPr lang="en-US"/>
          </a:p>
        </p:txBody>
      </p:sp>
    </p:spTree>
    <p:extLst>
      <p:ext uri="{BB962C8B-B14F-4D97-AF65-F5344CB8AC3E}">
        <p14:creationId xmlns:p14="http://schemas.microsoft.com/office/powerpoint/2010/main" val="2074897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EE4E926-C084-9A4B-AF04-63699CFB0336}" type="datetimeFigureOut">
              <a:rPr lang="en-US" smtClean="0"/>
              <a:t>7/29/17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0C3FA0-183C-5644-9D39-DF7F3F6923BA}" type="slidenum">
              <a:rPr lang="en-US" smtClean="0"/>
              <a:t>‹#›</a:t>
            </a:fld>
            <a:endParaRPr lang="en-US"/>
          </a:p>
        </p:txBody>
      </p:sp>
    </p:spTree>
    <p:extLst>
      <p:ext uri="{BB962C8B-B14F-4D97-AF65-F5344CB8AC3E}">
        <p14:creationId xmlns:p14="http://schemas.microsoft.com/office/powerpoint/2010/main" val="1963108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EE4E926-C084-9A4B-AF04-63699CFB0336}" type="datetimeFigureOut">
              <a:rPr lang="en-US" smtClean="0"/>
              <a:t>7/29/17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0C3FA0-183C-5644-9D39-DF7F3F6923BA}" type="slidenum">
              <a:rPr lang="en-US" smtClean="0"/>
              <a:t>‹#›</a:t>
            </a:fld>
            <a:endParaRPr lang="en-US"/>
          </a:p>
        </p:txBody>
      </p:sp>
    </p:spTree>
    <p:extLst>
      <p:ext uri="{BB962C8B-B14F-4D97-AF65-F5344CB8AC3E}">
        <p14:creationId xmlns:p14="http://schemas.microsoft.com/office/powerpoint/2010/main" val="2131952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E4E926-C084-9A4B-AF04-63699CFB0336}" type="datetimeFigureOut">
              <a:rPr lang="en-US" smtClean="0"/>
              <a:t>7/29/17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0C3FA0-183C-5644-9D39-DF7F3F6923BA}" type="slidenum">
              <a:rPr lang="en-US" smtClean="0"/>
              <a:t>‹#›</a:t>
            </a:fld>
            <a:endParaRPr lang="en-US"/>
          </a:p>
        </p:txBody>
      </p:sp>
    </p:spTree>
    <p:extLst>
      <p:ext uri="{BB962C8B-B14F-4D97-AF65-F5344CB8AC3E}">
        <p14:creationId xmlns:p14="http://schemas.microsoft.com/office/powerpoint/2010/main" val="8476104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 Id="rId3"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 Id="rId3"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 Id="rId3"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ymorin.is-a-geek.org/projects/kconfig-frontends"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 Id="rId3" Type="http://schemas.openxmlformats.org/officeDocument/2006/relationships/image" Target="../media/image1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 Id="rId3"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 Id="rId3"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 Id="rId3" Type="http://schemas.openxmlformats.org/officeDocument/2006/relationships/image" Target="../media/image1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 Id="rId3" Type="http://schemas.openxmlformats.org/officeDocument/2006/relationships/image" Target="../media/image1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stackoverflow.com/questions/8060174/what-are-the-purposes-of-the-arm-abi-and-eabi" TargetMode="External"/><Relationship Id="rId3" Type="http://schemas.openxmlformats.org/officeDocument/2006/relationships/hyperlink" Target="https://wiki.debian.org/ArmEabiPort"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 Id="rId3" Type="http://schemas.openxmlformats.org/officeDocument/2006/relationships/image" Target="../media/image1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 Id="rId3" Type="http://schemas.openxmlformats.org/officeDocument/2006/relationships/image" Target="../media/image2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 Id="rId3" Type="http://schemas.openxmlformats.org/officeDocument/2006/relationships/image" Target="../media/image2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MikeStitt/lowLevelProgrammingByExample/blob/master/presentations/20170726-meetup-embedded-gr/bsp/source/board/gpioDriver.c#L1" TargetMode="External"/><Relationship Id="rId4" Type="http://schemas.openxmlformats.org/officeDocument/2006/relationships/hyperlink" Target="https://github.com/MikeStitt/lowLevelProgrammingByExample/blob/master/presentations/20170726-meetup-embedded-gr/hal.stm.stm32f4xx.common/source/board/gpioDriverImplement.h#L10" TargetMode="External"/><Relationship Id="rId1" Type="http://schemas.openxmlformats.org/officeDocument/2006/relationships/slideLayout" Target="../slideLayouts/slideLayout7.xml"/><Relationship Id="rId2" Type="http://schemas.openxmlformats.org/officeDocument/2006/relationships/hyperlink" Target="https://github.com/MikeStitt/lowLevelProgrammingByExample/blob/master/presentations/20170726-meetup-embedded-gr/app.contents/source/startup/main.c#L53"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MikeStitt/lowLevelProgrammingByExample/blob/master/presentations/20170726-meetup-embedded-gr/hal.stm.stm32f4xx.board.brd_cust_0000_0001/source/board/serialPortConfig.c" TargetMode="External"/><Relationship Id="rId4" Type="http://schemas.openxmlformats.org/officeDocument/2006/relationships/hyperlink" Target="https://github.com/MikeStitt/lowLevelProgrammingByExample/blob/master/presentations/20170726-meetup-embedded-gr/bsp/source/board/serialPortDriver.c#L3" TargetMode="External"/><Relationship Id="rId5" Type="http://schemas.openxmlformats.org/officeDocument/2006/relationships/hyperlink" Target="https://github.com/MikeStitt/lowLevelProgrammingByExample/blob/master/presentations/20170726-meetup-embedded-gr/bsp/source/board/serialPortDriver.h#L40" TargetMode="External"/><Relationship Id="rId1" Type="http://schemas.openxmlformats.org/officeDocument/2006/relationships/slideLayout" Target="../slideLayouts/slideLayout7.xml"/><Relationship Id="rId2" Type="http://schemas.openxmlformats.org/officeDocument/2006/relationships/hyperlink" Target="https://github.com/MikeStitt/lowLevelProgrammingByExample/blob/master/presentations/20170726-meetup-embedded-gr/app.contents/source/startup/main.c#L53"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spindance/printf-stdarg-float/blob/master/source/printf2/printf2.c" TargetMode="External"/><Relationship Id="rId3" Type="http://schemas.openxmlformats.org/officeDocument/2006/relationships/hyperlink" Target="http://www.st.com/content/st_com/en/products/embedded-software/mcus-embedded-software/stm32-embedded-software/stm32-standard-peripheral-libraries/stsw-stm32065.html"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embeddedgurus.com/barr-code/2012/01/combining-cs-volatile-and-const-keyword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000" dirty="0" smtClean="0"/>
              <a:t>Low Level Programming by Example</a:t>
            </a:r>
            <a:endParaRPr lang="en-US" sz="4000" dirty="0"/>
          </a:p>
        </p:txBody>
      </p:sp>
      <p:sp>
        <p:nvSpPr>
          <p:cNvPr id="3" name="Subtitle 2"/>
          <p:cNvSpPr>
            <a:spLocks noGrp="1"/>
          </p:cNvSpPr>
          <p:nvPr>
            <p:ph type="subTitle" idx="1"/>
          </p:nvPr>
        </p:nvSpPr>
        <p:spPr/>
        <p:txBody>
          <a:bodyPr>
            <a:normAutofit fontScale="92500" lnSpcReduction="20000"/>
          </a:bodyPr>
          <a:lstStyle/>
          <a:p>
            <a:r>
              <a:rPr lang="en-US" dirty="0" smtClean="0"/>
              <a:t>Considerations, Techniques and Examples for Low Level Programming in C on Small Processors like the ARM Cortex-M Family</a:t>
            </a:r>
          </a:p>
          <a:p>
            <a:endParaRPr lang="en-US" dirty="0"/>
          </a:p>
          <a:p>
            <a:r>
              <a:rPr lang="en-US" dirty="0" smtClean="0"/>
              <a:t>Mike Stitt</a:t>
            </a:r>
          </a:p>
          <a:p>
            <a:r>
              <a:rPr lang="en-US" dirty="0" smtClean="0"/>
              <a:t>July 26, 2017</a:t>
            </a:r>
            <a:endParaRPr lang="en-US" dirty="0"/>
          </a:p>
        </p:txBody>
      </p:sp>
    </p:spTree>
    <p:extLst>
      <p:ext uri="{BB962C8B-B14F-4D97-AF65-F5344CB8AC3E}">
        <p14:creationId xmlns:p14="http://schemas.microsoft.com/office/powerpoint/2010/main" val="976233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gcc and make options</a:t>
            </a:r>
            <a:endParaRPr lang="en-US" dirty="0"/>
          </a:p>
        </p:txBody>
      </p:sp>
      <p:sp>
        <p:nvSpPr>
          <p:cNvPr id="3" name="Content Placeholder 2"/>
          <p:cNvSpPr>
            <a:spLocks noGrp="1"/>
          </p:cNvSpPr>
          <p:nvPr>
            <p:ph idx="1"/>
          </p:nvPr>
        </p:nvSpPr>
        <p:spPr/>
        <p:txBody>
          <a:bodyPr>
            <a:noAutofit/>
          </a:bodyPr>
          <a:lstStyle/>
          <a:p>
            <a:r>
              <a:rPr lang="en-US" dirty="0" smtClean="0"/>
              <a:t>Warn about all avoidable and questionable constructions</a:t>
            </a:r>
          </a:p>
          <a:p>
            <a:pPr lvl="1"/>
            <a:r>
              <a:rPr lang="en-US" dirty="0" smtClean="0"/>
              <a:t>-Wall </a:t>
            </a:r>
          </a:p>
          <a:p>
            <a:r>
              <a:rPr lang="en-US" dirty="0" smtClean="0"/>
              <a:t>Make all warnings into errors</a:t>
            </a:r>
          </a:p>
          <a:p>
            <a:pPr lvl="1"/>
            <a:r>
              <a:rPr lang="en-US" dirty="0" smtClean="0"/>
              <a:t>-</a:t>
            </a:r>
            <a:r>
              <a:rPr lang="en-US" dirty="0" err="1" smtClean="0"/>
              <a:t>Werror</a:t>
            </a:r>
            <a:endParaRPr lang="en-US" dirty="0"/>
          </a:p>
          <a:p>
            <a:r>
              <a:rPr lang="en-US" dirty="0" smtClean="0"/>
              <a:t>I like -pedantic, but it is too strict for many libraries</a:t>
            </a:r>
          </a:p>
          <a:p>
            <a:r>
              <a:rPr lang="en-US" dirty="0" smtClean="0"/>
              <a:t>Verbose Mode </a:t>
            </a:r>
            <a:r>
              <a:rPr lang="mr-IN" dirty="0" smtClean="0"/>
              <a:t>–</a:t>
            </a:r>
            <a:r>
              <a:rPr lang="en-US" dirty="0" smtClean="0"/>
              <a:t> Print out </a:t>
            </a:r>
            <a:r>
              <a:rPr lang="en-US" dirty="0" err="1" smtClean="0"/>
              <a:t>gcc’s</a:t>
            </a:r>
            <a:r>
              <a:rPr lang="en-US" dirty="0" smtClean="0"/>
              <a:t> version number and report the final form of the include path</a:t>
            </a:r>
          </a:p>
          <a:p>
            <a:pPr lvl="1"/>
            <a:r>
              <a:rPr lang="en-US" dirty="0" smtClean="0"/>
              <a:t>-v</a:t>
            </a:r>
          </a:p>
          <a:p>
            <a:r>
              <a:rPr lang="en-US" dirty="0" smtClean="0"/>
              <a:t>Print the name of each header file used.</a:t>
            </a:r>
          </a:p>
          <a:p>
            <a:pPr lvl="1"/>
            <a:r>
              <a:rPr lang="en-US" dirty="0" smtClean="0"/>
              <a:t>-H</a:t>
            </a:r>
            <a:endParaRPr lang="en-US" sz="2800" dirty="0" smtClean="0"/>
          </a:p>
          <a:p>
            <a:pPr lvl="1"/>
            <a:endParaRPr lang="en-US" dirty="0"/>
          </a:p>
        </p:txBody>
      </p:sp>
    </p:spTree>
    <p:extLst>
      <p:ext uri="{BB962C8B-B14F-4D97-AF65-F5344CB8AC3E}">
        <p14:creationId xmlns:p14="http://schemas.microsoft.com/office/powerpoint/2010/main" val="20936943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Useful gcc and make options</a:t>
            </a:r>
            <a:endParaRPr lang="en-US" dirty="0"/>
          </a:p>
        </p:txBody>
      </p:sp>
      <p:sp>
        <p:nvSpPr>
          <p:cNvPr id="3" name="Content Placeholder 2"/>
          <p:cNvSpPr>
            <a:spLocks noGrp="1"/>
          </p:cNvSpPr>
          <p:nvPr>
            <p:ph idx="1"/>
          </p:nvPr>
        </p:nvSpPr>
        <p:spPr/>
        <p:txBody>
          <a:bodyPr>
            <a:noAutofit/>
          </a:bodyPr>
          <a:lstStyle/>
          <a:p>
            <a:r>
              <a:rPr lang="en-US" sz="2400" dirty="0" smtClean="0"/>
              <a:t>Stop after the preprocessor</a:t>
            </a:r>
          </a:p>
          <a:p>
            <a:pPr lvl="1"/>
            <a:r>
              <a:rPr lang="en-US" sz="1800" dirty="0" smtClean="0"/>
              <a:t>-E</a:t>
            </a:r>
          </a:p>
          <a:p>
            <a:r>
              <a:rPr lang="en-US" sz="2400" dirty="0" smtClean="0"/>
              <a:t>Inhibit the generation of line markers in the preprocessor output (useful with </a:t>
            </a:r>
            <a:r>
              <a:rPr lang="mr-IN" sz="2400" dirty="0" smtClean="0"/>
              <a:t>–</a:t>
            </a:r>
            <a:r>
              <a:rPr lang="en-US" sz="2400" dirty="0" smtClean="0"/>
              <a:t>P)</a:t>
            </a:r>
          </a:p>
          <a:p>
            <a:pPr lvl="1"/>
            <a:r>
              <a:rPr lang="en-US" sz="1800" dirty="0" smtClean="0"/>
              <a:t>-P </a:t>
            </a:r>
          </a:p>
          <a:p>
            <a:r>
              <a:rPr lang="en-US" sz="2400" dirty="0" smtClean="0"/>
              <a:t>instead of the normal output, generate a list of ‘#define’ directives for all the macros defined during the execution of the preprocessor, including predefined macros. This gives you a way of finding out what is predefined in your version of the preprocessor. </a:t>
            </a:r>
          </a:p>
          <a:p>
            <a:pPr lvl="1"/>
            <a:r>
              <a:rPr lang="en-US" sz="1800" dirty="0" smtClean="0"/>
              <a:t>arm-none-eabi-gcc -</a:t>
            </a:r>
            <a:r>
              <a:rPr lang="en-US" sz="1800" dirty="0" err="1" smtClean="0"/>
              <a:t>dM</a:t>
            </a:r>
            <a:r>
              <a:rPr lang="en-US" sz="1800" dirty="0" smtClean="0"/>
              <a:t> -E - &lt; /dev/null</a:t>
            </a:r>
          </a:p>
          <a:p>
            <a:endParaRPr lang="en-US" sz="2400" dirty="0" smtClean="0"/>
          </a:p>
          <a:p>
            <a:pPr lvl="1"/>
            <a:endParaRPr lang="en-US" sz="1800" dirty="0"/>
          </a:p>
        </p:txBody>
      </p:sp>
    </p:spTree>
    <p:extLst>
      <p:ext uri="{BB962C8B-B14F-4D97-AF65-F5344CB8AC3E}">
        <p14:creationId xmlns:p14="http://schemas.microsoft.com/office/powerpoint/2010/main" val="4532410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Useful gcc and make options</a:t>
            </a:r>
            <a:endParaRPr lang="en-US" dirty="0"/>
          </a:p>
        </p:txBody>
      </p:sp>
      <p:sp>
        <p:nvSpPr>
          <p:cNvPr id="3" name="Content Placeholder 2"/>
          <p:cNvSpPr>
            <a:spLocks noGrp="1"/>
          </p:cNvSpPr>
          <p:nvPr>
            <p:ph idx="1"/>
          </p:nvPr>
        </p:nvSpPr>
        <p:spPr/>
        <p:txBody>
          <a:bodyPr>
            <a:noAutofit/>
          </a:bodyPr>
          <a:lstStyle/>
          <a:p>
            <a:pPr lvl="1"/>
            <a:endParaRPr lang="en-US" sz="1800" dirty="0" smtClean="0"/>
          </a:p>
          <a:p>
            <a:r>
              <a:rPr lang="en-US" sz="2400" dirty="0" smtClean="0"/>
              <a:t>Make - quiet down the build so that errors pop-up</a:t>
            </a:r>
          </a:p>
          <a:p>
            <a:pPr lvl="1"/>
            <a:r>
              <a:rPr lang="en-US" sz="1800" dirty="0" smtClean="0"/>
              <a:t>Prefix make lines with $(Q)</a:t>
            </a:r>
          </a:p>
          <a:p>
            <a:pPr lvl="1"/>
            <a:r>
              <a:rPr lang="en-US" sz="1800" dirty="0" smtClean="0"/>
              <a:t>Options to quiet the build</a:t>
            </a:r>
          </a:p>
          <a:p>
            <a:pPr lvl="2"/>
            <a:r>
              <a:rPr lang="en-US" sz="1600" dirty="0" smtClean="0"/>
              <a:t>make Q=@</a:t>
            </a:r>
          </a:p>
          <a:p>
            <a:pPr lvl="1"/>
            <a:r>
              <a:rPr lang="en-US" sz="1800" dirty="0" smtClean="0"/>
              <a:t>Options to unquiet the build</a:t>
            </a:r>
          </a:p>
          <a:p>
            <a:pPr lvl="2"/>
            <a:r>
              <a:rPr lang="en-US" sz="1600" dirty="0" smtClean="0"/>
              <a:t>make Q=#@</a:t>
            </a:r>
          </a:p>
          <a:p>
            <a:pPr lvl="2"/>
            <a:endParaRPr lang="en-US" sz="1600" dirty="0"/>
          </a:p>
          <a:p>
            <a:r>
              <a:rPr lang="en-US" dirty="0"/>
              <a:t>See </a:t>
            </a:r>
            <a:r>
              <a:rPr lang="en-US" sz="2000" dirty="0" smtClean="0"/>
              <a:t>	https</a:t>
            </a:r>
            <a:r>
              <a:rPr lang="en-US" sz="2000" dirty="0"/>
              <a:t>://</a:t>
            </a:r>
            <a:r>
              <a:rPr lang="en-US" sz="2000" dirty="0" err="1"/>
              <a:t>github.com</a:t>
            </a:r>
            <a:r>
              <a:rPr lang="en-US" sz="2000" dirty="0"/>
              <a:t>/</a:t>
            </a:r>
            <a:r>
              <a:rPr lang="en-US" sz="2000" dirty="0" err="1"/>
              <a:t>MikeStitt</a:t>
            </a:r>
            <a:r>
              <a:rPr lang="en-US" sz="2000" dirty="0"/>
              <a:t>/</a:t>
            </a:r>
            <a:r>
              <a:rPr lang="en-US" sz="2000" dirty="0" err="1"/>
              <a:t>lowLevelProgrammingByExample</a:t>
            </a:r>
            <a:r>
              <a:rPr lang="en-US" sz="2000" dirty="0"/>
              <a:t>/blob/master/presentations/20170726-meetup-embedded-gr/scaffolding/MakeToolDefs#L86</a:t>
            </a:r>
            <a:r>
              <a:rPr lang="en-US" sz="2000" dirty="0" smtClean="0"/>
              <a:t/>
            </a:r>
            <a:br>
              <a:rPr lang="en-US" sz="2000" dirty="0" smtClean="0"/>
            </a:br>
            <a:endParaRPr lang="en-US" sz="2000" dirty="0" smtClean="0"/>
          </a:p>
          <a:p>
            <a:endParaRPr lang="en-US" sz="2400" dirty="0" smtClean="0"/>
          </a:p>
          <a:p>
            <a:pPr lvl="1"/>
            <a:endParaRPr lang="en-US" sz="1800" dirty="0"/>
          </a:p>
        </p:txBody>
      </p:sp>
    </p:spTree>
    <p:extLst>
      <p:ext uri="{BB962C8B-B14F-4D97-AF65-F5344CB8AC3E}">
        <p14:creationId xmlns:p14="http://schemas.microsoft.com/office/powerpoint/2010/main" val="2564227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source code</a:t>
            </a:r>
            <a:endParaRPr lang="en-US" dirty="0"/>
          </a:p>
        </p:txBody>
      </p:sp>
      <p:sp>
        <p:nvSpPr>
          <p:cNvPr id="4" name="TextBox 3"/>
          <p:cNvSpPr txBox="1"/>
          <p:nvPr/>
        </p:nvSpPr>
        <p:spPr>
          <a:xfrm>
            <a:off x="962286" y="6115988"/>
            <a:ext cx="10538085" cy="338554"/>
          </a:xfrm>
          <a:prstGeom prst="rect">
            <a:avLst/>
          </a:prstGeom>
          <a:noFill/>
        </p:spPr>
        <p:txBody>
          <a:bodyPr wrap="square" rtlCol="0">
            <a:spAutoFit/>
          </a:bodyPr>
          <a:lstStyle/>
          <a:p>
            <a:r>
              <a:rPr lang="en-US" sz="1600" dirty="0" smtClean="0"/>
              <a:t>https://</a:t>
            </a:r>
            <a:r>
              <a:rPr lang="en-US" sz="1600" dirty="0" err="1" smtClean="0"/>
              <a:t>github.com</a:t>
            </a:r>
            <a:r>
              <a:rPr lang="en-US" sz="1600" dirty="0" smtClean="0"/>
              <a:t>/</a:t>
            </a:r>
            <a:r>
              <a:rPr lang="en-US" sz="1600" dirty="0" err="1" smtClean="0"/>
              <a:t>MikeStitt</a:t>
            </a:r>
            <a:r>
              <a:rPr lang="en-US" sz="1600" dirty="0" smtClean="0"/>
              <a:t>/</a:t>
            </a:r>
            <a:r>
              <a:rPr lang="en-US" sz="1600" dirty="0" err="1" smtClean="0"/>
              <a:t>lowLevelProgrammingByExample</a:t>
            </a:r>
            <a:r>
              <a:rPr lang="en-US" sz="1600" dirty="0" smtClean="0"/>
              <a:t>/tree/master/presentations/20170726-meetup-embedded-gr</a:t>
            </a:r>
            <a:endParaRPr lang="en-US" sz="16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286" y="1439056"/>
            <a:ext cx="6143052" cy="4492591"/>
          </a:xfrm>
          <a:prstGeom prst="rect">
            <a:avLst/>
          </a:prstGeom>
        </p:spPr>
      </p:pic>
    </p:spTree>
    <p:extLst>
      <p:ext uri="{BB962C8B-B14F-4D97-AF65-F5344CB8AC3E}">
        <p14:creationId xmlns:p14="http://schemas.microsoft.com/office/powerpoint/2010/main" val="21030015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How to build</a:t>
            </a:r>
            <a:endParaRPr lang="en-US" dirty="0"/>
          </a:p>
        </p:txBody>
      </p:sp>
      <p:sp>
        <p:nvSpPr>
          <p:cNvPr id="5" name="TextBox 4"/>
          <p:cNvSpPr txBox="1"/>
          <p:nvPr/>
        </p:nvSpPr>
        <p:spPr>
          <a:xfrm>
            <a:off x="1004341" y="1461541"/>
            <a:ext cx="10065895" cy="954107"/>
          </a:xfrm>
          <a:prstGeom prst="rect">
            <a:avLst/>
          </a:prstGeom>
          <a:noFill/>
        </p:spPr>
        <p:txBody>
          <a:bodyPr wrap="square" rtlCol="0">
            <a:spAutoFit/>
          </a:bodyPr>
          <a:lstStyle/>
          <a:p>
            <a:r>
              <a:rPr lang="en-US" sz="1400" dirty="0" smtClean="0">
                <a:latin typeface="Courier New" charset="0"/>
                <a:ea typeface="Courier New" charset="0"/>
                <a:cs typeface="Courier New" charset="0"/>
              </a:rPr>
              <a:t>cd </a:t>
            </a:r>
            <a:r>
              <a:rPr lang="en-US" sz="1400" dirty="0" err="1" smtClean="0">
                <a:latin typeface="Courier New" charset="0"/>
                <a:ea typeface="Courier New" charset="0"/>
                <a:cs typeface="Courier New" charset="0"/>
              </a:rPr>
              <a:t>lowLevelProgrammingByExample</a:t>
            </a:r>
            <a:r>
              <a:rPr lang="en-US" sz="1400" dirty="0" smtClean="0">
                <a:latin typeface="Courier New" charset="0"/>
                <a:ea typeface="Courier New" charset="0"/>
                <a:cs typeface="Courier New" charset="0"/>
              </a:rPr>
              <a:t>/presentations/20170726-meetup-embedded-gr</a:t>
            </a:r>
          </a:p>
          <a:p>
            <a:r>
              <a:rPr lang="en-US" sz="1400" dirty="0">
                <a:latin typeface="Courier New" charset="0"/>
                <a:ea typeface="Courier New" charset="0"/>
                <a:cs typeface="Courier New" charset="0"/>
              </a:rPr>
              <a:t>c</a:t>
            </a:r>
            <a:r>
              <a:rPr lang="en-US" sz="1400" dirty="0" smtClean="0">
                <a:latin typeface="Courier New" charset="0"/>
                <a:ea typeface="Courier New" charset="0"/>
                <a:cs typeface="Courier New" charset="0"/>
              </a:rPr>
              <a:t>d app</a:t>
            </a:r>
          </a:p>
          <a:p>
            <a:r>
              <a:rPr lang="en-US" sz="1400" dirty="0">
                <a:latin typeface="Courier New" charset="0"/>
                <a:ea typeface="Courier New" charset="0"/>
                <a:cs typeface="Courier New" charset="0"/>
              </a:rPr>
              <a:t>m</a:t>
            </a:r>
            <a:r>
              <a:rPr lang="en-US" sz="1400" dirty="0" smtClean="0">
                <a:latin typeface="Courier New" charset="0"/>
                <a:ea typeface="Courier New" charset="0"/>
                <a:cs typeface="Courier New" charset="0"/>
              </a:rPr>
              <a:t>ake menuconfig</a:t>
            </a:r>
          </a:p>
          <a:p>
            <a:endParaRPr lang="en-US" sz="1400" dirty="0">
              <a:latin typeface="Courier New" charset="0"/>
              <a:ea typeface="Courier New" charset="0"/>
              <a:cs typeface="Courier New"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7125" y="1690688"/>
            <a:ext cx="9252679" cy="5415518"/>
          </a:xfrm>
          <a:prstGeom prst="rect">
            <a:avLst/>
          </a:prstGeom>
        </p:spPr>
      </p:pic>
    </p:spTree>
    <p:extLst>
      <p:ext uri="{BB962C8B-B14F-4D97-AF65-F5344CB8AC3E}">
        <p14:creationId xmlns:p14="http://schemas.microsoft.com/office/powerpoint/2010/main" val="5944741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Board configuration</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4796" y="1783830"/>
            <a:ext cx="8669470" cy="5074170"/>
          </a:xfrm>
          <a:prstGeom prst="rect">
            <a:avLst/>
          </a:prstGeom>
        </p:spPr>
      </p:pic>
    </p:spTree>
    <p:extLst>
      <p:ext uri="{BB962C8B-B14F-4D97-AF65-F5344CB8AC3E}">
        <p14:creationId xmlns:p14="http://schemas.microsoft.com/office/powerpoint/2010/main" val="16001159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 the board to be built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0258" y="1791325"/>
            <a:ext cx="8791771" cy="5066675"/>
          </a:xfrm>
          <a:prstGeom prst="rect">
            <a:avLst/>
          </a:prstGeom>
        </p:spPr>
      </p:pic>
    </p:spTree>
    <p:extLst>
      <p:ext uri="{BB962C8B-B14F-4D97-AF65-F5344CB8AC3E}">
        <p14:creationId xmlns:p14="http://schemas.microsoft.com/office/powerpoint/2010/main" val="15097425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up to the main menu, going to build options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8249" y="1449841"/>
            <a:ext cx="9240106" cy="5408159"/>
          </a:xfrm>
          <a:prstGeom prst="rect">
            <a:avLst/>
          </a:prstGeom>
        </p:spPr>
      </p:pic>
    </p:spTree>
    <p:extLst>
      <p:ext uri="{BB962C8B-B14F-4D97-AF65-F5344CB8AC3E}">
        <p14:creationId xmlns:p14="http://schemas.microsoft.com/office/powerpoint/2010/main" val="11756573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Options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3338" y="1348944"/>
            <a:ext cx="9412493" cy="5509056"/>
          </a:xfrm>
          <a:prstGeom prst="rect">
            <a:avLst/>
          </a:prstGeom>
        </p:spPr>
      </p:pic>
    </p:spTree>
    <p:extLst>
      <p:ext uri="{BB962C8B-B14F-4D97-AF65-F5344CB8AC3E}">
        <p14:creationId xmlns:p14="http://schemas.microsoft.com/office/powerpoint/2010/main" val="8319020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Toolchain Error, Warning, Verbose Options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8328" y="1357718"/>
            <a:ext cx="9397503" cy="5500282"/>
          </a:xfrm>
          <a:prstGeom prst="rect">
            <a:avLst/>
          </a:prstGeom>
        </p:spPr>
      </p:pic>
    </p:spTree>
    <p:extLst>
      <p:ext uri="{BB962C8B-B14F-4D97-AF65-F5344CB8AC3E}">
        <p14:creationId xmlns:p14="http://schemas.microsoft.com/office/powerpoint/2010/main" val="19201517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25576" y="2062223"/>
            <a:ext cx="10533889" cy="4154984"/>
          </a:xfrm>
          <a:prstGeom prst="rect">
            <a:avLst/>
          </a:prstGeom>
          <a:noFill/>
        </p:spPr>
        <p:txBody>
          <a:bodyPr wrap="square" rtlCol="0">
            <a:spAutoFit/>
          </a:bodyPr>
          <a:lstStyle/>
          <a:p>
            <a:r>
              <a:rPr lang="en-US" sz="4400" dirty="0" smtClean="0">
                <a:solidFill>
                  <a:schemeClr val="accent6"/>
                </a:solidFill>
              </a:rPr>
              <a:t>This talk describes the techniques I like when controlling small microprocessors like the ARM Cortex-M.</a:t>
            </a:r>
          </a:p>
          <a:p>
            <a:r>
              <a:rPr lang="en-US" sz="4400" dirty="0" smtClean="0">
                <a:solidFill>
                  <a:schemeClr val="accent6"/>
                </a:solidFill>
              </a:rPr>
              <a:t>	- With a small example program.</a:t>
            </a:r>
          </a:p>
          <a:p>
            <a:r>
              <a:rPr lang="en-US" sz="4400" dirty="0">
                <a:solidFill>
                  <a:schemeClr val="accent6"/>
                </a:solidFill>
              </a:rPr>
              <a:t>	</a:t>
            </a:r>
            <a:r>
              <a:rPr lang="en-US" sz="4400" dirty="0" smtClean="0">
                <a:solidFill>
                  <a:schemeClr val="accent6"/>
                </a:solidFill>
              </a:rPr>
              <a:t>- We’ll walk through the full initialization of the small example program.</a:t>
            </a:r>
            <a:endParaRPr lang="en-US" sz="4400" dirty="0">
              <a:solidFill>
                <a:schemeClr val="accent6"/>
              </a:solidFill>
            </a:endParaRPr>
          </a:p>
        </p:txBody>
      </p:sp>
    </p:spTree>
    <p:extLst>
      <p:ext uri="{BB962C8B-B14F-4D97-AF65-F5344CB8AC3E}">
        <p14:creationId xmlns:p14="http://schemas.microsoft.com/office/powerpoint/2010/main" val="18842202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t>
            </a:r>
            <a:r>
              <a:rPr lang="en-US" dirty="0" smtClean="0"/>
              <a:t>xit, exit, exit </a:t>
            </a:r>
            <a:r>
              <a:rPr lang="mr-IN" dirty="0" smtClean="0"/>
              <a:t>…</a:t>
            </a:r>
            <a:r>
              <a:rPr lang="en-US" dirty="0" smtClean="0"/>
              <a:t> yes to save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5902" y="1291916"/>
            <a:ext cx="9509929" cy="5566084"/>
          </a:xfrm>
          <a:prstGeom prst="rect">
            <a:avLst/>
          </a:prstGeom>
        </p:spPr>
      </p:pic>
    </p:spTree>
    <p:extLst>
      <p:ext uri="{BB962C8B-B14F-4D97-AF65-F5344CB8AC3E}">
        <p14:creationId xmlns:p14="http://schemas.microsoft.com/office/powerpoint/2010/main" val="1425272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How to build</a:t>
            </a:r>
            <a:endParaRPr lang="en-US" dirty="0"/>
          </a:p>
        </p:txBody>
      </p:sp>
      <p:sp>
        <p:nvSpPr>
          <p:cNvPr id="5" name="TextBox 4"/>
          <p:cNvSpPr txBox="1"/>
          <p:nvPr/>
        </p:nvSpPr>
        <p:spPr>
          <a:xfrm>
            <a:off x="1004341" y="1461541"/>
            <a:ext cx="10065895" cy="523220"/>
          </a:xfrm>
          <a:prstGeom prst="rect">
            <a:avLst/>
          </a:prstGeom>
          <a:noFill/>
        </p:spPr>
        <p:txBody>
          <a:bodyPr wrap="square" rtlCol="0">
            <a:spAutoFit/>
          </a:bodyPr>
          <a:lstStyle/>
          <a:p>
            <a:r>
              <a:rPr lang="en-US" sz="1400" dirty="0">
                <a:latin typeface="Courier New" charset="0"/>
                <a:ea typeface="Courier New" charset="0"/>
                <a:cs typeface="Courier New" charset="0"/>
              </a:rPr>
              <a:t>m</a:t>
            </a:r>
            <a:r>
              <a:rPr lang="en-US" sz="1400" dirty="0" smtClean="0">
                <a:latin typeface="Courier New" charset="0"/>
                <a:ea typeface="Courier New" charset="0"/>
                <a:cs typeface="Courier New" charset="0"/>
              </a:rPr>
              <a:t>ake help</a:t>
            </a:r>
          </a:p>
          <a:p>
            <a:endParaRPr lang="en-US" sz="1400" dirty="0">
              <a:latin typeface="Courier New" charset="0"/>
              <a:ea typeface="Courier New" charset="0"/>
              <a:cs typeface="Courier New"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3633" y="1120284"/>
            <a:ext cx="9956172" cy="5737716"/>
          </a:xfrm>
          <a:prstGeom prst="rect">
            <a:avLst/>
          </a:prstGeom>
        </p:spPr>
      </p:pic>
    </p:spTree>
    <p:extLst>
      <p:ext uri="{BB962C8B-B14F-4D97-AF65-F5344CB8AC3E}">
        <p14:creationId xmlns:p14="http://schemas.microsoft.com/office/powerpoint/2010/main" val="10607958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How to build</a:t>
            </a:r>
            <a:endParaRPr lang="en-US" dirty="0"/>
          </a:p>
        </p:txBody>
      </p:sp>
      <p:sp>
        <p:nvSpPr>
          <p:cNvPr id="5" name="TextBox 4"/>
          <p:cNvSpPr txBox="1"/>
          <p:nvPr/>
        </p:nvSpPr>
        <p:spPr>
          <a:xfrm>
            <a:off x="1004341" y="1461541"/>
            <a:ext cx="10065895" cy="523220"/>
          </a:xfrm>
          <a:prstGeom prst="rect">
            <a:avLst/>
          </a:prstGeom>
          <a:noFill/>
        </p:spPr>
        <p:txBody>
          <a:bodyPr wrap="square" rtlCol="0">
            <a:spAutoFit/>
          </a:bodyPr>
          <a:lstStyle/>
          <a:p>
            <a:r>
              <a:rPr lang="en-US" sz="1400" dirty="0" smtClean="0">
                <a:latin typeface="Courier New" charset="0"/>
                <a:ea typeface="Courier New" charset="0"/>
                <a:cs typeface="Courier New" charset="0"/>
              </a:rPr>
              <a:t>make</a:t>
            </a:r>
          </a:p>
          <a:p>
            <a:endParaRPr lang="en-US" sz="1400" dirty="0">
              <a:latin typeface="Courier New" charset="0"/>
              <a:ea typeface="Courier New" charset="0"/>
              <a:cs typeface="Courier New"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6354" y="1108655"/>
            <a:ext cx="10809077" cy="6326465"/>
          </a:xfrm>
          <a:prstGeom prst="rect">
            <a:avLst/>
          </a:prstGeom>
        </p:spPr>
      </p:pic>
    </p:spTree>
    <p:extLst>
      <p:ext uri="{BB962C8B-B14F-4D97-AF65-F5344CB8AC3E}">
        <p14:creationId xmlns:p14="http://schemas.microsoft.com/office/powerpoint/2010/main" val="14740190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How to build</a:t>
            </a:r>
            <a:endParaRPr lang="en-US" dirty="0"/>
          </a:p>
        </p:txBody>
      </p:sp>
      <p:sp>
        <p:nvSpPr>
          <p:cNvPr id="5" name="TextBox 4"/>
          <p:cNvSpPr txBox="1"/>
          <p:nvPr/>
        </p:nvSpPr>
        <p:spPr>
          <a:xfrm>
            <a:off x="1004341" y="1461541"/>
            <a:ext cx="10065895" cy="523220"/>
          </a:xfrm>
          <a:prstGeom prst="rect">
            <a:avLst/>
          </a:prstGeom>
          <a:noFill/>
        </p:spPr>
        <p:txBody>
          <a:bodyPr wrap="square" rtlCol="0">
            <a:spAutoFit/>
          </a:bodyPr>
          <a:lstStyle/>
          <a:p>
            <a:r>
              <a:rPr lang="en-US" sz="1400" dirty="0" smtClean="0">
                <a:latin typeface="Courier New" charset="0"/>
                <a:ea typeface="Courier New" charset="0"/>
                <a:cs typeface="Courier New" charset="0"/>
              </a:rPr>
              <a:t>make</a:t>
            </a:r>
          </a:p>
          <a:p>
            <a:endParaRPr lang="en-US" sz="1400" dirty="0">
              <a:latin typeface="Courier New" charset="0"/>
              <a:ea typeface="Courier New" charset="0"/>
              <a:cs typeface="Courier New"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6354" y="1108655"/>
            <a:ext cx="10809077" cy="6326465"/>
          </a:xfrm>
          <a:prstGeom prst="rect">
            <a:avLst/>
          </a:prstGeom>
        </p:spPr>
      </p:pic>
      <p:sp>
        <p:nvSpPr>
          <p:cNvPr id="2" name="Oval 1"/>
          <p:cNvSpPr/>
          <p:nvPr/>
        </p:nvSpPr>
        <p:spPr>
          <a:xfrm>
            <a:off x="2016177" y="6048531"/>
            <a:ext cx="4586990" cy="344774"/>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277725" y="5811639"/>
            <a:ext cx="4804347" cy="369332"/>
          </a:xfrm>
          <a:prstGeom prst="rect">
            <a:avLst/>
          </a:prstGeom>
          <a:noFill/>
          <a:ln>
            <a:solidFill>
              <a:schemeClr val="accent6"/>
            </a:solidFill>
          </a:ln>
        </p:spPr>
        <p:txBody>
          <a:bodyPr wrap="square" rtlCol="0">
            <a:spAutoFit/>
          </a:bodyPr>
          <a:lstStyle/>
          <a:p>
            <a:pPr algn="ctr"/>
            <a:r>
              <a:rPr lang="en-US" dirty="0" smtClean="0">
                <a:solidFill>
                  <a:schemeClr val="accent6"/>
                </a:solidFill>
              </a:rPr>
              <a:t>.</a:t>
            </a:r>
            <a:r>
              <a:rPr lang="en-US" dirty="0" err="1" smtClean="0">
                <a:solidFill>
                  <a:schemeClr val="accent6"/>
                </a:solidFill>
              </a:rPr>
              <a:t>axf</a:t>
            </a:r>
            <a:r>
              <a:rPr lang="en-US" dirty="0" smtClean="0">
                <a:solidFill>
                  <a:schemeClr val="accent6"/>
                </a:solidFill>
              </a:rPr>
              <a:t> has ROM and Symbols to be loaded by </a:t>
            </a:r>
            <a:r>
              <a:rPr lang="en-US" dirty="0" err="1" smtClean="0">
                <a:solidFill>
                  <a:schemeClr val="accent6"/>
                </a:solidFill>
              </a:rPr>
              <a:t>gdb</a:t>
            </a:r>
            <a:endParaRPr lang="en-US" dirty="0">
              <a:solidFill>
                <a:schemeClr val="accent6"/>
              </a:solidFill>
            </a:endParaRPr>
          </a:p>
        </p:txBody>
      </p:sp>
      <p:cxnSp>
        <p:nvCxnSpPr>
          <p:cNvPr id="7" name="Straight Arrow Connector 6"/>
          <p:cNvCxnSpPr/>
          <p:nvPr/>
        </p:nvCxnSpPr>
        <p:spPr>
          <a:xfrm flipH="1">
            <a:off x="6603168" y="6007069"/>
            <a:ext cx="674557" cy="213849"/>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956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How to build</a:t>
            </a:r>
            <a:endParaRPr lang="en-US" dirty="0"/>
          </a:p>
        </p:txBody>
      </p:sp>
      <p:sp>
        <p:nvSpPr>
          <p:cNvPr id="5" name="TextBox 4"/>
          <p:cNvSpPr txBox="1"/>
          <p:nvPr/>
        </p:nvSpPr>
        <p:spPr>
          <a:xfrm>
            <a:off x="1004341" y="1461541"/>
            <a:ext cx="10065895" cy="523220"/>
          </a:xfrm>
          <a:prstGeom prst="rect">
            <a:avLst/>
          </a:prstGeom>
          <a:noFill/>
        </p:spPr>
        <p:txBody>
          <a:bodyPr wrap="square" rtlCol="0">
            <a:spAutoFit/>
          </a:bodyPr>
          <a:lstStyle/>
          <a:p>
            <a:r>
              <a:rPr lang="en-US" sz="1400" dirty="0" smtClean="0">
                <a:latin typeface="Courier New" charset="0"/>
                <a:ea typeface="Courier New" charset="0"/>
                <a:cs typeface="Courier New" charset="0"/>
              </a:rPr>
              <a:t>make</a:t>
            </a:r>
          </a:p>
          <a:p>
            <a:endParaRPr lang="en-US" sz="1400" dirty="0">
              <a:latin typeface="Courier New" charset="0"/>
              <a:ea typeface="Courier New" charset="0"/>
              <a:cs typeface="Courier New"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6354" y="1108655"/>
            <a:ext cx="10809077" cy="6326465"/>
          </a:xfrm>
          <a:prstGeom prst="rect">
            <a:avLst/>
          </a:prstGeom>
        </p:spPr>
      </p:pic>
      <p:sp>
        <p:nvSpPr>
          <p:cNvPr id="2" name="Oval 1"/>
          <p:cNvSpPr/>
          <p:nvPr/>
        </p:nvSpPr>
        <p:spPr>
          <a:xfrm>
            <a:off x="2016178" y="6273383"/>
            <a:ext cx="4586990" cy="412229"/>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277725" y="5811639"/>
            <a:ext cx="4804347" cy="646331"/>
          </a:xfrm>
          <a:prstGeom prst="rect">
            <a:avLst/>
          </a:prstGeom>
          <a:noFill/>
          <a:ln>
            <a:solidFill>
              <a:schemeClr val="accent6"/>
            </a:solidFill>
          </a:ln>
        </p:spPr>
        <p:txBody>
          <a:bodyPr wrap="square" rtlCol="0">
            <a:spAutoFit/>
          </a:bodyPr>
          <a:lstStyle/>
          <a:p>
            <a:r>
              <a:rPr lang="en-US" dirty="0" smtClean="0">
                <a:solidFill>
                  <a:schemeClr val="accent6"/>
                </a:solidFill>
              </a:rPr>
              <a:t>.bin is the binary image without a load address or symbols. It’s the exact size of the ROM image.</a:t>
            </a:r>
            <a:endParaRPr lang="en-US" dirty="0">
              <a:solidFill>
                <a:schemeClr val="accent6"/>
              </a:solidFill>
            </a:endParaRPr>
          </a:p>
        </p:txBody>
      </p:sp>
      <p:cxnSp>
        <p:nvCxnSpPr>
          <p:cNvPr id="7" name="Straight Arrow Connector 6"/>
          <p:cNvCxnSpPr/>
          <p:nvPr/>
        </p:nvCxnSpPr>
        <p:spPr>
          <a:xfrm flipH="1">
            <a:off x="6603168" y="6007069"/>
            <a:ext cx="674557" cy="213849"/>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39331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 of the build products go into ./</a:t>
            </a:r>
            <a:r>
              <a:rPr lang="en-US" dirty="0" err="1" smtClean="0"/>
              <a:t>obj</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927277"/>
            <a:ext cx="10591800" cy="4292600"/>
          </a:xfrm>
          <a:prstGeom prst="rect">
            <a:avLst/>
          </a:prstGeom>
        </p:spPr>
      </p:pic>
    </p:spTree>
    <p:extLst>
      <p:ext uri="{BB962C8B-B14F-4D97-AF65-F5344CB8AC3E}">
        <p14:creationId xmlns:p14="http://schemas.microsoft.com/office/powerpoint/2010/main" val="10412027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 of the build products go into ./</a:t>
            </a:r>
            <a:r>
              <a:rPr lang="en-US" dirty="0" err="1" smtClean="0"/>
              <a:t>obj</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927277"/>
            <a:ext cx="10591800" cy="4292600"/>
          </a:xfrm>
          <a:prstGeom prst="rect">
            <a:avLst/>
          </a:prstGeom>
        </p:spPr>
      </p:pic>
      <p:sp>
        <p:nvSpPr>
          <p:cNvPr id="4" name="Oval 3"/>
          <p:cNvSpPr/>
          <p:nvPr/>
        </p:nvSpPr>
        <p:spPr>
          <a:xfrm>
            <a:off x="3237875" y="4182256"/>
            <a:ext cx="4586990" cy="247338"/>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8156524" y="3932845"/>
            <a:ext cx="3445864" cy="369332"/>
          </a:xfrm>
          <a:prstGeom prst="rect">
            <a:avLst/>
          </a:prstGeom>
          <a:noFill/>
          <a:ln>
            <a:solidFill>
              <a:schemeClr val="accent6"/>
            </a:solidFill>
          </a:ln>
        </p:spPr>
        <p:txBody>
          <a:bodyPr wrap="square" rtlCol="0">
            <a:spAutoFit/>
          </a:bodyPr>
          <a:lstStyle/>
          <a:p>
            <a:r>
              <a:rPr lang="en-US" dirty="0" smtClean="0">
                <a:solidFill>
                  <a:schemeClr val="accent6"/>
                </a:solidFill>
              </a:rPr>
              <a:t>This program is just </a:t>
            </a:r>
            <a:r>
              <a:rPr lang="en-US" smtClean="0">
                <a:solidFill>
                  <a:schemeClr val="accent6"/>
                </a:solidFill>
              </a:rPr>
              <a:t>3380 bytes.</a:t>
            </a:r>
            <a:endParaRPr lang="en-US" dirty="0">
              <a:solidFill>
                <a:schemeClr val="accent6"/>
              </a:solidFill>
            </a:endParaRPr>
          </a:p>
        </p:txBody>
      </p:sp>
      <p:cxnSp>
        <p:nvCxnSpPr>
          <p:cNvPr id="6" name="Straight Arrow Connector 5"/>
          <p:cNvCxnSpPr/>
          <p:nvPr/>
        </p:nvCxnSpPr>
        <p:spPr>
          <a:xfrm flipH="1">
            <a:off x="7824869" y="4137285"/>
            <a:ext cx="314790" cy="164892"/>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76632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 of the build products go into ./</a:t>
            </a:r>
            <a:r>
              <a:rPr lang="en-US" dirty="0" err="1" smtClean="0"/>
              <a:t>obj</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927277"/>
            <a:ext cx="10591800" cy="4292600"/>
          </a:xfrm>
          <a:prstGeom prst="rect">
            <a:avLst/>
          </a:prstGeom>
        </p:spPr>
      </p:pic>
      <p:sp>
        <p:nvSpPr>
          <p:cNvPr id="4" name="Oval 3"/>
          <p:cNvSpPr/>
          <p:nvPr/>
        </p:nvSpPr>
        <p:spPr>
          <a:xfrm>
            <a:off x="3110459" y="3993842"/>
            <a:ext cx="4586990" cy="247338"/>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982883" y="3757349"/>
            <a:ext cx="3445864" cy="923330"/>
          </a:xfrm>
          <a:prstGeom prst="rect">
            <a:avLst/>
          </a:prstGeom>
          <a:noFill/>
          <a:ln>
            <a:solidFill>
              <a:schemeClr val="accent6"/>
            </a:solidFill>
          </a:ln>
        </p:spPr>
        <p:txBody>
          <a:bodyPr wrap="square" rtlCol="0">
            <a:spAutoFit/>
          </a:bodyPr>
          <a:lstStyle/>
          <a:p>
            <a:r>
              <a:rPr lang="en-US" dirty="0" smtClean="0">
                <a:solidFill>
                  <a:schemeClr val="accent6"/>
                </a:solidFill>
              </a:rPr>
              <a:t>Debug symbols and load addresses</a:t>
            </a:r>
          </a:p>
          <a:p>
            <a:r>
              <a:rPr lang="en-US" dirty="0" smtClean="0">
                <a:solidFill>
                  <a:schemeClr val="accent6"/>
                </a:solidFill>
              </a:rPr>
              <a:t>balloon the debugger load file to</a:t>
            </a:r>
          </a:p>
          <a:p>
            <a:r>
              <a:rPr lang="en-US" dirty="0" smtClean="0">
                <a:solidFill>
                  <a:schemeClr val="accent6"/>
                </a:solidFill>
              </a:rPr>
              <a:t>90622 bytes. </a:t>
            </a:r>
            <a:endParaRPr lang="en-US" dirty="0">
              <a:solidFill>
                <a:schemeClr val="accent6"/>
              </a:solidFill>
            </a:endParaRPr>
          </a:p>
        </p:txBody>
      </p:sp>
      <p:cxnSp>
        <p:nvCxnSpPr>
          <p:cNvPr id="6" name="Straight Arrow Connector 5"/>
          <p:cNvCxnSpPr/>
          <p:nvPr/>
        </p:nvCxnSpPr>
        <p:spPr>
          <a:xfrm flipH="1">
            <a:off x="7668093" y="3961789"/>
            <a:ext cx="314790" cy="164892"/>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07756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38859" y="1813811"/>
            <a:ext cx="8244590" cy="2800767"/>
          </a:xfrm>
          <a:prstGeom prst="rect">
            <a:avLst/>
          </a:prstGeom>
          <a:noFill/>
        </p:spPr>
        <p:txBody>
          <a:bodyPr wrap="square" rtlCol="0">
            <a:spAutoFit/>
          </a:bodyPr>
          <a:lstStyle/>
          <a:p>
            <a:pPr algn="ctr"/>
            <a:r>
              <a:rPr lang="en-US" sz="4400" dirty="0" smtClean="0">
                <a:solidFill>
                  <a:schemeClr val="accent6"/>
                </a:solidFill>
              </a:rPr>
              <a:t>We had to tell the linker to put the right bits in the right spots in flash (ROM), and to use the right bits in the right spots in SRAM.</a:t>
            </a:r>
            <a:endParaRPr lang="en-US" sz="4400" dirty="0">
              <a:solidFill>
                <a:schemeClr val="accent6"/>
              </a:solidFill>
            </a:endParaRPr>
          </a:p>
        </p:txBody>
      </p:sp>
    </p:spTree>
    <p:extLst>
      <p:ext uri="{BB962C8B-B14F-4D97-AF65-F5344CB8AC3E}">
        <p14:creationId xmlns:p14="http://schemas.microsoft.com/office/powerpoint/2010/main" val="10698688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821" y="-201470"/>
            <a:ext cx="10908842" cy="11177827"/>
          </a:xfrm>
          <a:prstGeom prst="rect">
            <a:avLst/>
          </a:prstGeom>
        </p:spPr>
      </p:pic>
      <p:sp>
        <p:nvSpPr>
          <p:cNvPr id="7" name="Title 6"/>
          <p:cNvSpPr>
            <a:spLocks noGrp="1"/>
          </p:cNvSpPr>
          <p:nvPr>
            <p:ph type="title" idx="4294967295"/>
          </p:nvPr>
        </p:nvSpPr>
        <p:spPr>
          <a:xfrm>
            <a:off x="4242816" y="1546327"/>
            <a:ext cx="6053327" cy="3841116"/>
          </a:xfrm>
          <a:solidFill>
            <a:schemeClr val="bg1"/>
          </a:solidFill>
          <a:ln>
            <a:solidFill>
              <a:schemeClr val="accent6"/>
            </a:solidFill>
          </a:ln>
        </p:spPr>
        <p:txBody>
          <a:bodyPr>
            <a:normAutofit/>
          </a:bodyPr>
          <a:lstStyle/>
          <a:p>
            <a:r>
              <a:rPr lang="en-US" sz="3600" dirty="0" err="1" smtClean="0">
                <a:solidFill>
                  <a:schemeClr val="accent6"/>
                </a:solidFill>
              </a:rPr>
              <a:t>example.app.ld</a:t>
            </a:r>
            <a:r>
              <a:rPr lang="en-US" sz="3600" dirty="0" smtClean="0">
                <a:solidFill>
                  <a:schemeClr val="accent6"/>
                </a:solidFill>
              </a:rPr>
              <a:t> provided instructions to the linker</a:t>
            </a:r>
            <a:br>
              <a:rPr lang="en-US" sz="3600" dirty="0" smtClean="0">
                <a:solidFill>
                  <a:schemeClr val="accent6"/>
                </a:solidFill>
              </a:rPr>
            </a:br>
            <a:r>
              <a:rPr lang="en-US" sz="3600" dirty="0" smtClean="0">
                <a:solidFill>
                  <a:schemeClr val="accent6"/>
                </a:solidFill>
              </a:rPr>
              <a:t>(arm-none-eabi-</a:t>
            </a:r>
            <a:r>
              <a:rPr lang="en-US" sz="3600" dirty="0" err="1" smtClean="0">
                <a:solidFill>
                  <a:schemeClr val="accent6"/>
                </a:solidFill>
              </a:rPr>
              <a:t>ld</a:t>
            </a:r>
            <a:r>
              <a:rPr lang="en-US" sz="3600" dirty="0" smtClean="0">
                <a:solidFill>
                  <a:schemeClr val="accent6"/>
                </a:solidFill>
              </a:rPr>
              <a:t>) where to put the bits in the program.</a:t>
            </a:r>
            <a:endParaRPr lang="en-US" dirty="0">
              <a:solidFill>
                <a:schemeClr val="accent6"/>
              </a:solidFill>
            </a:endParaRPr>
          </a:p>
        </p:txBody>
      </p:sp>
    </p:spTree>
    <p:extLst>
      <p:ext uri="{BB962C8B-B14F-4D97-AF65-F5344CB8AC3E}">
        <p14:creationId xmlns:p14="http://schemas.microsoft.com/office/powerpoint/2010/main" val="14276693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2876" y="1452623"/>
            <a:ext cx="10533889" cy="3477875"/>
          </a:xfrm>
          <a:prstGeom prst="rect">
            <a:avLst/>
          </a:prstGeom>
          <a:noFill/>
        </p:spPr>
        <p:txBody>
          <a:bodyPr wrap="square" rtlCol="0">
            <a:spAutoFit/>
          </a:bodyPr>
          <a:lstStyle/>
          <a:p>
            <a:r>
              <a:rPr lang="en-US" sz="4400" dirty="0" smtClean="0">
                <a:solidFill>
                  <a:schemeClr val="accent6"/>
                </a:solidFill>
              </a:rPr>
              <a:t>“Once upon a time, two programmers walked into a bar and agreed on the best way to program a Kraken.”</a:t>
            </a:r>
          </a:p>
          <a:p>
            <a:endParaRPr lang="en-US" sz="4400" dirty="0">
              <a:solidFill>
                <a:schemeClr val="accent6"/>
              </a:solidFill>
            </a:endParaRPr>
          </a:p>
          <a:p>
            <a:r>
              <a:rPr lang="en-US" sz="4400" dirty="0" smtClean="0">
                <a:solidFill>
                  <a:schemeClr val="accent6"/>
                </a:solidFill>
              </a:rPr>
              <a:t>Yes </a:t>
            </a:r>
            <a:r>
              <a:rPr lang="mr-IN" sz="4400" dirty="0" smtClean="0">
                <a:solidFill>
                  <a:schemeClr val="accent6"/>
                </a:solidFill>
              </a:rPr>
              <a:t>–</a:t>
            </a:r>
            <a:r>
              <a:rPr lang="en-US" sz="4400" dirty="0" smtClean="0">
                <a:solidFill>
                  <a:schemeClr val="accent6"/>
                </a:solidFill>
              </a:rPr>
              <a:t> that’s a fable.</a:t>
            </a:r>
          </a:p>
        </p:txBody>
      </p:sp>
    </p:spTree>
    <p:extLst>
      <p:ext uri="{BB962C8B-B14F-4D97-AF65-F5344CB8AC3E}">
        <p14:creationId xmlns:p14="http://schemas.microsoft.com/office/powerpoint/2010/main" val="141391861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365126"/>
            <a:ext cx="12132040" cy="1146030"/>
          </a:xfrm>
        </p:spPr>
        <p:txBody>
          <a:bodyPr>
            <a:normAutofit fontScale="90000"/>
          </a:bodyPr>
          <a:lstStyle/>
          <a:p>
            <a:r>
              <a:rPr lang="en-US" sz="3200" dirty="0" smtClean="0"/>
              <a:t/>
            </a:r>
            <a:br>
              <a:rPr lang="en-US" sz="3200" dirty="0" smtClean="0"/>
            </a:br>
            <a:r>
              <a:rPr lang="en-US" sz="3200" dirty="0"/>
              <a:t/>
            </a:r>
            <a:br>
              <a:rPr lang="en-US" sz="3200" dirty="0"/>
            </a:br>
            <a:r>
              <a:rPr lang="en-US" sz="3200" dirty="0" err="1" smtClean="0"/>
              <a:t>ldCfg</a:t>
            </a:r>
            <a:r>
              <a:rPr lang="en-US" sz="3200" dirty="0" smtClean="0"/>
              <a:t>/</a:t>
            </a:r>
            <a:r>
              <a:rPr lang="en-US" sz="3200" dirty="0" err="1" smtClean="0"/>
              <a:t>configLoadModule.ld.preProc</a:t>
            </a:r>
            <a:r>
              <a:rPr lang="en-US" sz="3200" dirty="0" smtClean="0"/>
              <a:t> is configured by </a:t>
            </a:r>
            <a:r>
              <a:rPr lang="en-US" sz="3200" dirty="0" err="1" smtClean="0"/>
              <a:t>memoryMap.h</a:t>
            </a:r>
            <a:r>
              <a:rPr lang="en-US" sz="3200" dirty="0" smtClean="0"/>
              <a:t>.</a:t>
            </a:r>
            <a:br>
              <a:rPr lang="en-US" sz="3200" dirty="0" smtClean="0"/>
            </a:b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0696" y="1511155"/>
            <a:ext cx="9381344" cy="5063946"/>
          </a:xfrm>
          <a:prstGeom prst="rect">
            <a:avLst/>
          </a:prstGeom>
        </p:spPr>
      </p:pic>
      <p:sp>
        <p:nvSpPr>
          <p:cNvPr id="11" name="TextBox 10"/>
          <p:cNvSpPr txBox="1"/>
          <p:nvPr/>
        </p:nvSpPr>
        <p:spPr>
          <a:xfrm>
            <a:off x="374754" y="1948721"/>
            <a:ext cx="2375942" cy="2246769"/>
          </a:xfrm>
          <a:prstGeom prst="rect">
            <a:avLst/>
          </a:prstGeom>
          <a:solidFill>
            <a:schemeClr val="bg1"/>
          </a:solidFill>
          <a:ln>
            <a:solidFill>
              <a:schemeClr val="accent6"/>
            </a:solidFill>
          </a:ln>
        </p:spPr>
        <p:txBody>
          <a:bodyPr wrap="square" rtlCol="0">
            <a:spAutoFit/>
          </a:bodyPr>
          <a:lstStyle/>
          <a:p>
            <a:r>
              <a:rPr lang="en-US" sz="2800" dirty="0">
                <a:solidFill>
                  <a:schemeClr val="accent6"/>
                </a:solidFill>
              </a:rPr>
              <a:t>T</a:t>
            </a:r>
            <a:r>
              <a:rPr lang="en-US" sz="2800" dirty="0" smtClean="0">
                <a:solidFill>
                  <a:schemeClr val="accent6"/>
                </a:solidFill>
              </a:rPr>
              <a:t>his way C code can know about the top level memory configuration.</a:t>
            </a:r>
            <a:endParaRPr lang="en-US" sz="2800" dirty="0">
              <a:solidFill>
                <a:schemeClr val="accent6"/>
              </a:solidFill>
            </a:endParaRPr>
          </a:p>
        </p:txBody>
      </p:sp>
    </p:spTree>
    <p:extLst>
      <p:ext uri="{BB962C8B-B14F-4D97-AF65-F5344CB8AC3E}">
        <p14:creationId xmlns:p14="http://schemas.microsoft.com/office/powerpoint/2010/main" val="2066254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51" y="0"/>
            <a:ext cx="11771582" cy="9454897"/>
          </a:xfrm>
          <a:prstGeom prst="rect">
            <a:avLst/>
          </a:prstGeom>
        </p:spPr>
      </p:pic>
      <p:sp>
        <p:nvSpPr>
          <p:cNvPr id="4" name="Title 6"/>
          <p:cNvSpPr txBox="1">
            <a:spLocks/>
          </p:cNvSpPr>
          <p:nvPr/>
        </p:nvSpPr>
        <p:spPr>
          <a:xfrm>
            <a:off x="5252761" y="1405892"/>
            <a:ext cx="5445719" cy="3092956"/>
          </a:xfrm>
          <a:prstGeom prst="rect">
            <a:avLst/>
          </a:prstGeom>
          <a:solidFill>
            <a:schemeClr val="bg1"/>
          </a:solidFill>
          <a:ln>
            <a:solidFill>
              <a:schemeClr val="accent6"/>
            </a:solid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solidFill>
                  <a:schemeClr val="accent6"/>
                </a:solidFill>
              </a:rPr>
              <a:t>The c preprocessor</a:t>
            </a:r>
          </a:p>
          <a:p>
            <a:r>
              <a:rPr lang="en-US" sz="3200" dirty="0">
                <a:solidFill>
                  <a:schemeClr val="accent6"/>
                </a:solidFill>
              </a:rPr>
              <a:t>d</a:t>
            </a:r>
            <a:r>
              <a:rPr lang="en-US" sz="3200" dirty="0" smtClean="0">
                <a:solidFill>
                  <a:schemeClr val="accent6"/>
                </a:solidFill>
              </a:rPr>
              <a:t>oes textual substitution to define</a:t>
            </a:r>
          </a:p>
          <a:p>
            <a:r>
              <a:rPr lang="en-US" sz="3200" dirty="0" smtClean="0">
                <a:solidFill>
                  <a:schemeClr val="accent6"/>
                </a:solidFill>
              </a:rPr>
              <a:t>the math to place the</a:t>
            </a:r>
          </a:p>
          <a:p>
            <a:r>
              <a:rPr lang="en-US" sz="3200" dirty="0" smtClean="0">
                <a:solidFill>
                  <a:schemeClr val="accent6"/>
                </a:solidFill>
              </a:rPr>
              <a:t>top level memory regions of the</a:t>
            </a:r>
          </a:p>
          <a:p>
            <a:r>
              <a:rPr lang="en-US" sz="3200" dirty="0">
                <a:solidFill>
                  <a:schemeClr val="accent6"/>
                </a:solidFill>
              </a:rPr>
              <a:t>p</a:t>
            </a:r>
            <a:r>
              <a:rPr lang="en-US" sz="3200" dirty="0" smtClean="0">
                <a:solidFill>
                  <a:schemeClr val="accent6"/>
                </a:solidFill>
              </a:rPr>
              <a:t>rocessor.</a:t>
            </a:r>
            <a:endParaRPr lang="en-US" dirty="0">
              <a:solidFill>
                <a:schemeClr val="accent6"/>
              </a:solidFill>
            </a:endParaRPr>
          </a:p>
        </p:txBody>
      </p:sp>
    </p:spTree>
    <p:extLst>
      <p:ext uri="{BB962C8B-B14F-4D97-AF65-F5344CB8AC3E}">
        <p14:creationId xmlns:p14="http://schemas.microsoft.com/office/powerpoint/2010/main" val="21415105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365125"/>
            <a:ext cx="9878518" cy="2370580"/>
          </a:xfrm>
          <a:solidFill>
            <a:schemeClr val="bg1"/>
          </a:solidFill>
          <a:ln>
            <a:solidFill>
              <a:schemeClr val="accent6"/>
            </a:solidFill>
          </a:ln>
        </p:spPr>
        <p:txBody>
          <a:bodyPr>
            <a:normAutofit/>
          </a:bodyPr>
          <a:lstStyle/>
          <a:p>
            <a:r>
              <a:rPr lang="en-US" sz="3200" dirty="0" smtClean="0">
                <a:solidFill>
                  <a:schemeClr val="accent6"/>
                </a:solidFill>
              </a:rPr>
              <a:t>The gnu linkers, </a:t>
            </a:r>
            <a:r>
              <a:rPr lang="en-US" sz="3200" dirty="0" err="1" smtClean="0">
                <a:solidFill>
                  <a:schemeClr val="accent6"/>
                </a:solidFill>
              </a:rPr>
              <a:t>ld</a:t>
            </a:r>
            <a:r>
              <a:rPr lang="en-US" sz="3200" dirty="0" smtClean="0">
                <a:solidFill>
                  <a:schemeClr val="accent6"/>
                </a:solidFill>
              </a:rPr>
              <a:t> or in this case arm-none-eabi-</a:t>
            </a:r>
            <a:r>
              <a:rPr lang="en-US" sz="3200" dirty="0" err="1" smtClean="0">
                <a:solidFill>
                  <a:schemeClr val="accent6"/>
                </a:solidFill>
              </a:rPr>
              <a:t>ld</a:t>
            </a:r>
            <a:r>
              <a:rPr lang="en-US" sz="3200" dirty="0" smtClean="0">
                <a:solidFill>
                  <a:schemeClr val="accent6"/>
                </a:solidFill>
              </a:rPr>
              <a:t> are able to do simple math to calculate the ORIGIN and LENGTH of the MEMORY regions.</a:t>
            </a:r>
            <a:endParaRPr lang="en-US" dirty="0">
              <a:solidFill>
                <a:schemeClr val="accent6"/>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064" y="2401423"/>
            <a:ext cx="13862304" cy="14204113"/>
          </a:xfrm>
          <a:prstGeom prst="rect">
            <a:avLst/>
          </a:prstGeom>
        </p:spPr>
      </p:pic>
      <p:sp>
        <p:nvSpPr>
          <p:cNvPr id="4" name="Rectangle 3"/>
          <p:cNvSpPr/>
          <p:nvPr/>
        </p:nvSpPr>
        <p:spPr>
          <a:xfrm>
            <a:off x="201168" y="3458229"/>
            <a:ext cx="11990832" cy="776492"/>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a:off x="3672590" y="2158584"/>
            <a:ext cx="877549" cy="1056806"/>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49367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744544"/>
            <a:ext cx="5245503" cy="5711120"/>
          </a:xfrm>
          <a:solidFill>
            <a:schemeClr val="bg1"/>
          </a:solidFill>
          <a:ln>
            <a:solidFill>
              <a:schemeClr val="accent6"/>
            </a:solidFill>
          </a:ln>
        </p:spPr>
        <p:txBody>
          <a:bodyPr>
            <a:noAutofit/>
          </a:bodyPr>
          <a:lstStyle/>
          <a:p>
            <a:r>
              <a:rPr lang="en-US" sz="2000" dirty="0" smtClean="0">
                <a:solidFill>
                  <a:schemeClr val="accent6"/>
                </a:solidFill>
              </a:rPr>
              <a:t>We tell the linker about 4 top level regions of memory that correspond to spots on the chip </a:t>
            </a:r>
            <a:r>
              <a:rPr lang="en-US" sz="2400" b="1" u="sng" dirty="0" smtClean="0">
                <a:solidFill>
                  <a:schemeClr val="accent6"/>
                </a:solidFill>
              </a:rPr>
              <a:t>where the processor can access</a:t>
            </a:r>
            <a:r>
              <a:rPr lang="en-US" sz="2400" b="1" u="sng" dirty="0">
                <a:solidFill>
                  <a:schemeClr val="accent6"/>
                </a:solidFill>
              </a:rPr>
              <a:t> </a:t>
            </a:r>
            <a:r>
              <a:rPr lang="en-US" sz="2000" dirty="0" smtClean="0">
                <a:solidFill>
                  <a:schemeClr val="accent6"/>
                </a:solidFill>
              </a:rPr>
              <a:t>the type of memory we need.</a:t>
            </a:r>
            <a:br>
              <a:rPr lang="en-US" sz="2000" dirty="0" smtClean="0">
                <a:solidFill>
                  <a:schemeClr val="accent6"/>
                </a:solidFill>
              </a:rPr>
            </a:br>
            <a:r>
              <a:rPr lang="en-US" sz="2000" dirty="0" smtClean="0">
                <a:solidFill>
                  <a:schemeClr val="accent6"/>
                </a:solidFill>
              </a:rPr>
              <a:t/>
            </a:r>
            <a:br>
              <a:rPr lang="en-US" sz="2000" dirty="0" smtClean="0">
                <a:solidFill>
                  <a:schemeClr val="accent6"/>
                </a:solidFill>
              </a:rPr>
            </a:br>
            <a:r>
              <a:rPr lang="en-US" sz="2000" dirty="0" smtClean="0">
                <a:solidFill>
                  <a:schemeClr val="accent6"/>
                </a:solidFill>
              </a:rPr>
              <a:t>FLASH_READ (</a:t>
            </a:r>
            <a:r>
              <a:rPr lang="en-US" sz="2000" dirty="0" err="1" smtClean="0">
                <a:solidFill>
                  <a:schemeClr val="accent6"/>
                </a:solidFill>
              </a:rPr>
              <a:t>rx</a:t>
            </a:r>
            <a:r>
              <a:rPr lang="en-US" sz="2000" dirty="0" smtClean="0">
                <a:solidFill>
                  <a:schemeClr val="accent6"/>
                </a:solidFill>
              </a:rPr>
              <a:t>) </a:t>
            </a:r>
            <a:r>
              <a:rPr lang="mr-IN" sz="2000" dirty="0" smtClean="0">
                <a:solidFill>
                  <a:schemeClr val="accent6"/>
                </a:solidFill>
              </a:rPr>
              <a:t>–</a:t>
            </a:r>
            <a:r>
              <a:rPr lang="en-US" sz="2000" dirty="0" smtClean="0">
                <a:solidFill>
                  <a:schemeClr val="accent6"/>
                </a:solidFill>
              </a:rPr>
              <a:t> </a:t>
            </a:r>
            <a:r>
              <a:rPr lang="en-US" sz="2000" dirty="0">
                <a:solidFill>
                  <a:schemeClr val="accent6"/>
                </a:solidFill>
              </a:rPr>
              <a:t>T</a:t>
            </a:r>
            <a:r>
              <a:rPr lang="en-US" sz="2000" dirty="0" smtClean="0">
                <a:solidFill>
                  <a:schemeClr val="accent6"/>
                </a:solidFill>
              </a:rPr>
              <a:t>he permanent, sort-of-read-only memory for instructions and constants.</a:t>
            </a:r>
            <a:br>
              <a:rPr lang="en-US" sz="2000" dirty="0" smtClean="0">
                <a:solidFill>
                  <a:schemeClr val="accent6"/>
                </a:solidFill>
              </a:rPr>
            </a:br>
            <a:r>
              <a:rPr lang="en-US" sz="2000" dirty="0">
                <a:solidFill>
                  <a:schemeClr val="accent6"/>
                </a:solidFill>
              </a:rPr>
              <a:t/>
            </a:r>
            <a:br>
              <a:rPr lang="en-US" sz="2000" dirty="0">
                <a:solidFill>
                  <a:schemeClr val="accent6"/>
                </a:solidFill>
              </a:rPr>
            </a:br>
            <a:r>
              <a:rPr lang="en-US" sz="2000" dirty="0" smtClean="0">
                <a:solidFill>
                  <a:schemeClr val="accent6"/>
                </a:solidFill>
              </a:rPr>
              <a:t>RAM (</a:t>
            </a:r>
            <a:r>
              <a:rPr lang="en-US" sz="2000" dirty="0" err="1" smtClean="0">
                <a:solidFill>
                  <a:schemeClr val="accent6"/>
                </a:solidFill>
              </a:rPr>
              <a:t>rw</a:t>
            </a:r>
            <a:r>
              <a:rPr lang="en-US" sz="2000" dirty="0" smtClean="0">
                <a:solidFill>
                  <a:schemeClr val="accent6"/>
                </a:solidFill>
              </a:rPr>
              <a:t>) </a:t>
            </a:r>
            <a:r>
              <a:rPr lang="mr-IN" sz="2000" dirty="0" smtClean="0">
                <a:solidFill>
                  <a:schemeClr val="accent6"/>
                </a:solidFill>
              </a:rPr>
              <a:t>–</a:t>
            </a:r>
            <a:r>
              <a:rPr lang="en-US" sz="2000" dirty="0" smtClean="0">
                <a:solidFill>
                  <a:schemeClr val="accent6"/>
                </a:solidFill>
              </a:rPr>
              <a:t> General purpose read/write memory.</a:t>
            </a:r>
            <a:br>
              <a:rPr lang="en-US" sz="2000" dirty="0" smtClean="0">
                <a:solidFill>
                  <a:schemeClr val="accent6"/>
                </a:solidFill>
              </a:rPr>
            </a:br>
            <a:r>
              <a:rPr lang="en-US" sz="2000" dirty="0" smtClean="0">
                <a:solidFill>
                  <a:schemeClr val="accent6"/>
                </a:solidFill>
              </a:rPr>
              <a:t/>
            </a:r>
            <a:br>
              <a:rPr lang="en-US" sz="2000" dirty="0" smtClean="0">
                <a:solidFill>
                  <a:schemeClr val="accent6"/>
                </a:solidFill>
              </a:rPr>
            </a:br>
            <a:r>
              <a:rPr lang="en-US" sz="2000" dirty="0" smtClean="0">
                <a:solidFill>
                  <a:schemeClr val="accent6"/>
                </a:solidFill>
              </a:rPr>
              <a:t>RAM_KEEP (</a:t>
            </a:r>
            <a:r>
              <a:rPr lang="en-US" sz="2000" dirty="0" err="1" smtClean="0">
                <a:solidFill>
                  <a:schemeClr val="accent6"/>
                </a:solidFill>
              </a:rPr>
              <a:t>rw</a:t>
            </a:r>
            <a:r>
              <a:rPr lang="en-US" sz="2000" dirty="0" smtClean="0">
                <a:solidFill>
                  <a:schemeClr val="accent6"/>
                </a:solidFill>
              </a:rPr>
              <a:t>) </a:t>
            </a:r>
            <a:r>
              <a:rPr lang="mr-IN" sz="2000" dirty="0" smtClean="0">
                <a:solidFill>
                  <a:schemeClr val="accent6"/>
                </a:solidFill>
              </a:rPr>
              <a:t>–</a:t>
            </a:r>
            <a:r>
              <a:rPr lang="en-US" sz="2000" dirty="0" smtClean="0">
                <a:solidFill>
                  <a:schemeClr val="accent6"/>
                </a:solidFill>
              </a:rPr>
              <a:t> General purpose read/write memory, where we don’t intend to follow the C language initialization rules.</a:t>
            </a:r>
            <a:br>
              <a:rPr lang="en-US" sz="2000" dirty="0" smtClean="0">
                <a:solidFill>
                  <a:schemeClr val="accent6"/>
                </a:solidFill>
              </a:rPr>
            </a:br>
            <a:r>
              <a:rPr lang="en-US" sz="2000" dirty="0">
                <a:solidFill>
                  <a:schemeClr val="accent6"/>
                </a:solidFill>
              </a:rPr>
              <a:t/>
            </a:r>
            <a:br>
              <a:rPr lang="en-US" sz="2000" dirty="0">
                <a:solidFill>
                  <a:schemeClr val="accent6"/>
                </a:solidFill>
              </a:rPr>
            </a:br>
            <a:r>
              <a:rPr lang="en-US" sz="2000" dirty="0" smtClean="0">
                <a:solidFill>
                  <a:schemeClr val="accent6"/>
                </a:solidFill>
              </a:rPr>
              <a:t>RAM_RESET_STACK (</a:t>
            </a:r>
            <a:r>
              <a:rPr lang="en-US" sz="2000" dirty="0" err="1" smtClean="0">
                <a:solidFill>
                  <a:schemeClr val="accent6"/>
                </a:solidFill>
              </a:rPr>
              <a:t>rw</a:t>
            </a:r>
            <a:r>
              <a:rPr lang="en-US" sz="2000" dirty="0" smtClean="0">
                <a:solidFill>
                  <a:schemeClr val="accent6"/>
                </a:solidFill>
              </a:rPr>
              <a:t>)  </a:t>
            </a:r>
            <a:r>
              <a:rPr lang="mr-IN" sz="2000" dirty="0" smtClean="0">
                <a:solidFill>
                  <a:schemeClr val="accent6"/>
                </a:solidFill>
              </a:rPr>
              <a:t>–</a:t>
            </a:r>
            <a:r>
              <a:rPr lang="en-US" sz="2000" dirty="0" smtClean="0">
                <a:solidFill>
                  <a:schemeClr val="accent6"/>
                </a:solidFill>
              </a:rPr>
              <a:t> General purpose read/write memory, which we want to use for the processor stack.</a:t>
            </a:r>
            <a:br>
              <a:rPr lang="en-US" sz="2000" dirty="0" smtClean="0">
                <a:solidFill>
                  <a:schemeClr val="accent6"/>
                </a:solidFill>
              </a:rPr>
            </a:br>
            <a:r>
              <a:rPr lang="en-US" sz="2000" dirty="0" smtClean="0">
                <a:solidFill>
                  <a:schemeClr val="accent6"/>
                </a:solidFill>
              </a:rPr>
              <a:t/>
            </a:r>
            <a:br>
              <a:rPr lang="en-US" sz="2000" dirty="0" smtClean="0">
                <a:solidFill>
                  <a:schemeClr val="accent6"/>
                </a:solidFill>
              </a:rPr>
            </a:br>
            <a:r>
              <a:rPr lang="en-US" sz="2000" dirty="0" smtClean="0">
                <a:solidFill>
                  <a:schemeClr val="accent6"/>
                </a:solidFill>
              </a:rPr>
              <a:t> </a:t>
            </a:r>
            <a:endParaRPr lang="en-US" sz="2000" dirty="0">
              <a:solidFill>
                <a:schemeClr val="accent6"/>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5503" y="1309240"/>
            <a:ext cx="13892994" cy="14235560"/>
          </a:xfrm>
          <a:prstGeom prst="rect">
            <a:avLst/>
          </a:prstGeom>
        </p:spPr>
      </p:pic>
      <p:sp>
        <p:nvSpPr>
          <p:cNvPr id="4" name="Rectangle 3"/>
          <p:cNvSpPr/>
          <p:nvPr/>
        </p:nvSpPr>
        <p:spPr>
          <a:xfrm>
            <a:off x="6214477" y="2214647"/>
            <a:ext cx="5800739" cy="1019331"/>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V="1">
            <a:off x="5245503" y="2798064"/>
            <a:ext cx="968974" cy="749809"/>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25911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310896" y="365124"/>
            <a:ext cx="5550258" cy="5395595"/>
          </a:xfrm>
          <a:solidFill>
            <a:schemeClr val="bg1"/>
          </a:solidFill>
          <a:ln>
            <a:solidFill>
              <a:schemeClr val="accent6"/>
            </a:solidFill>
          </a:ln>
        </p:spPr>
        <p:txBody>
          <a:bodyPr>
            <a:noAutofit/>
          </a:bodyPr>
          <a:lstStyle/>
          <a:p>
            <a:r>
              <a:rPr lang="en-US" sz="3200" dirty="0" smtClean="0">
                <a:solidFill>
                  <a:schemeClr val="accent6"/>
                </a:solidFill>
              </a:rPr>
              <a:t>We place a ”section” of memory labeled “.</a:t>
            </a:r>
            <a:r>
              <a:rPr lang="en-US" sz="3200" dirty="0" err="1" smtClean="0">
                <a:solidFill>
                  <a:schemeClr val="accent6"/>
                </a:solidFill>
              </a:rPr>
              <a:t>reset_stack</a:t>
            </a:r>
            <a:r>
              <a:rPr lang="en-US" sz="3200" dirty="0" smtClean="0">
                <a:solidFill>
                  <a:schemeClr val="accent6"/>
                </a:solidFill>
              </a:rPr>
              <a:t>” at the start of RESET_STACK at address 0x200011C0. </a:t>
            </a:r>
            <a:br>
              <a:rPr lang="en-US" sz="3200" dirty="0" smtClean="0">
                <a:solidFill>
                  <a:schemeClr val="accent6"/>
                </a:solidFill>
              </a:rPr>
            </a:br>
            <a:r>
              <a:rPr lang="en-US" sz="3200" dirty="0" smtClean="0">
                <a:solidFill>
                  <a:schemeClr val="accent6"/>
                </a:solidFill>
              </a:rPr>
              <a:t/>
            </a:r>
            <a:br>
              <a:rPr lang="en-US" sz="3200" dirty="0" smtClean="0">
                <a:solidFill>
                  <a:schemeClr val="accent6"/>
                </a:solidFill>
              </a:rPr>
            </a:br>
            <a:r>
              <a:rPr lang="en-US" sz="3200" dirty="0" smtClean="0">
                <a:solidFill>
                  <a:schemeClr val="accent6"/>
                </a:solidFill>
              </a:rPr>
              <a:t>We did this because we’re going to use the reset stack for ‘C’ code while we initialize other RAM.</a:t>
            </a:r>
            <a:endParaRPr lang="en-US" sz="3200" dirty="0">
              <a:solidFill>
                <a:schemeClr val="accent6"/>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9759" y="-5230368"/>
            <a:ext cx="15278248" cy="15654971"/>
          </a:xfrm>
          <a:prstGeom prst="rect">
            <a:avLst/>
          </a:prstGeom>
        </p:spPr>
      </p:pic>
      <p:sp>
        <p:nvSpPr>
          <p:cNvPr id="4" name="Rectangle 3"/>
          <p:cNvSpPr/>
          <p:nvPr/>
        </p:nvSpPr>
        <p:spPr>
          <a:xfrm>
            <a:off x="6133564" y="3358696"/>
            <a:ext cx="4412953" cy="246438"/>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a:endCxn id="4" idx="1"/>
          </p:cNvCxnSpPr>
          <p:nvPr/>
        </p:nvCxnSpPr>
        <p:spPr>
          <a:xfrm>
            <a:off x="5861154" y="3108960"/>
            <a:ext cx="272410" cy="372955"/>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96561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33564" y="3358696"/>
            <a:ext cx="4412953" cy="246438"/>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a:endCxn id="4" idx="1"/>
          </p:cNvCxnSpPr>
          <p:nvPr/>
        </p:nvCxnSpPr>
        <p:spPr>
          <a:xfrm>
            <a:off x="5861154" y="3108960"/>
            <a:ext cx="272410" cy="372955"/>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74700"/>
            <a:ext cx="12252817" cy="5315204"/>
          </a:xfrm>
          <a:prstGeom prst="rect">
            <a:avLst/>
          </a:prstGeom>
        </p:spPr>
      </p:pic>
      <p:sp>
        <p:nvSpPr>
          <p:cNvPr id="7" name="Title 6"/>
          <p:cNvSpPr>
            <a:spLocks noGrp="1"/>
          </p:cNvSpPr>
          <p:nvPr>
            <p:ph type="title" idx="4294967295"/>
          </p:nvPr>
        </p:nvSpPr>
        <p:spPr>
          <a:xfrm>
            <a:off x="5175504" y="2956339"/>
            <a:ext cx="6455664" cy="3133565"/>
          </a:xfrm>
          <a:solidFill>
            <a:schemeClr val="bg1"/>
          </a:solidFill>
          <a:ln>
            <a:solidFill>
              <a:schemeClr val="accent6"/>
            </a:solidFill>
          </a:ln>
        </p:spPr>
        <p:txBody>
          <a:bodyPr>
            <a:noAutofit/>
          </a:bodyPr>
          <a:lstStyle/>
          <a:p>
            <a:r>
              <a:rPr lang="en-US" sz="3200" dirty="0" smtClean="0">
                <a:solidFill>
                  <a:schemeClr val="accent6"/>
                </a:solidFill>
              </a:rPr>
              <a:t>The interrupt vector table is </a:t>
            </a:r>
            <a:br>
              <a:rPr lang="en-US" sz="3200" dirty="0" smtClean="0">
                <a:solidFill>
                  <a:schemeClr val="accent6"/>
                </a:solidFill>
              </a:rPr>
            </a:br>
            <a:r>
              <a:rPr lang="en-US" sz="3200" dirty="0" smtClean="0">
                <a:solidFill>
                  <a:schemeClr val="accent6"/>
                </a:solidFill>
              </a:rPr>
              <a:t>different is slightly different for each ARM Cortex System-On-Chip device. But common interrupts like “reset” are always in the same place.</a:t>
            </a:r>
            <a:endParaRPr lang="en-US" sz="3200" dirty="0">
              <a:solidFill>
                <a:schemeClr val="accent6"/>
              </a:solidFill>
            </a:endParaRPr>
          </a:p>
        </p:txBody>
      </p:sp>
      <p:sp>
        <p:nvSpPr>
          <p:cNvPr id="9" name="Oval 8"/>
          <p:cNvSpPr/>
          <p:nvPr/>
        </p:nvSpPr>
        <p:spPr>
          <a:xfrm>
            <a:off x="7973568" y="566928"/>
            <a:ext cx="3657600" cy="713232"/>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a:endCxn id="9" idx="4"/>
          </p:cNvCxnSpPr>
          <p:nvPr/>
        </p:nvCxnSpPr>
        <p:spPr>
          <a:xfrm flipV="1">
            <a:off x="8412480" y="1280160"/>
            <a:ext cx="1389888" cy="1676179"/>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135352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33564" y="3358696"/>
            <a:ext cx="4412953" cy="246438"/>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a:endCxn id="4" idx="1"/>
          </p:cNvCxnSpPr>
          <p:nvPr/>
        </p:nvCxnSpPr>
        <p:spPr>
          <a:xfrm>
            <a:off x="5861154" y="3108960"/>
            <a:ext cx="272410" cy="372955"/>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11" y="170718"/>
            <a:ext cx="12252817" cy="5315204"/>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860" y="923545"/>
            <a:ext cx="12271436" cy="6537960"/>
          </a:xfrm>
          <a:prstGeom prst="rect">
            <a:avLst/>
          </a:prstGeom>
        </p:spPr>
      </p:pic>
      <p:sp>
        <p:nvSpPr>
          <p:cNvPr id="9" name="Oval 8"/>
          <p:cNvSpPr/>
          <p:nvPr/>
        </p:nvSpPr>
        <p:spPr>
          <a:xfrm>
            <a:off x="2633472" y="2206528"/>
            <a:ext cx="950976" cy="335504"/>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idx="4294967295"/>
          </p:nvPr>
        </p:nvSpPr>
        <p:spPr>
          <a:xfrm>
            <a:off x="7268318" y="713232"/>
            <a:ext cx="4245551" cy="3584447"/>
          </a:xfrm>
          <a:solidFill>
            <a:schemeClr val="bg1"/>
          </a:solidFill>
          <a:ln>
            <a:solidFill>
              <a:schemeClr val="accent6"/>
            </a:solidFill>
          </a:ln>
        </p:spPr>
        <p:txBody>
          <a:bodyPr>
            <a:noAutofit/>
          </a:bodyPr>
          <a:lstStyle/>
          <a:p>
            <a:r>
              <a:rPr lang="en-US" sz="3200" dirty="0" smtClean="0">
                <a:solidFill>
                  <a:schemeClr val="accent6"/>
                </a:solidFill>
              </a:rPr>
              <a:t>We’re </a:t>
            </a:r>
            <a:r>
              <a:rPr lang="en-US" sz="3200" smtClean="0">
                <a:solidFill>
                  <a:schemeClr val="accent6"/>
                </a:solidFill>
              </a:rPr>
              <a:t>defining </a:t>
            </a:r>
            <a:br>
              <a:rPr lang="en-US" sz="3200" smtClean="0">
                <a:solidFill>
                  <a:schemeClr val="accent6"/>
                </a:solidFill>
              </a:rPr>
            </a:br>
            <a:r>
              <a:rPr lang="en-US" sz="3200" smtClean="0">
                <a:solidFill>
                  <a:schemeClr val="accent6"/>
                </a:solidFill>
              </a:rPr>
              <a:t/>
            </a:r>
            <a:br>
              <a:rPr lang="en-US" sz="3200" smtClean="0">
                <a:solidFill>
                  <a:schemeClr val="accent6"/>
                </a:solidFill>
              </a:rPr>
            </a:br>
            <a:r>
              <a:rPr lang="en-US" sz="3200" smtClean="0">
                <a:solidFill>
                  <a:schemeClr val="accent6"/>
                </a:solidFill>
              </a:rPr>
              <a:t>the reset stack</a:t>
            </a:r>
            <a:br>
              <a:rPr lang="en-US" sz="3200" smtClean="0">
                <a:solidFill>
                  <a:schemeClr val="accent6"/>
                </a:solidFill>
              </a:rPr>
            </a:br>
            <a:r>
              <a:rPr lang="en-US" sz="3200" smtClean="0">
                <a:solidFill>
                  <a:schemeClr val="accent6"/>
                </a:solidFill>
              </a:rPr>
              <a:t>and </a:t>
            </a:r>
            <a:br>
              <a:rPr lang="en-US" sz="3200" smtClean="0">
                <a:solidFill>
                  <a:schemeClr val="accent6"/>
                </a:solidFill>
              </a:rPr>
            </a:br>
            <a:r>
              <a:rPr lang="en-US" sz="3200" smtClean="0">
                <a:solidFill>
                  <a:schemeClr val="accent6"/>
                </a:solidFill>
              </a:rPr>
              <a:t>interrupt vector table</a:t>
            </a:r>
            <a:br>
              <a:rPr lang="en-US" sz="3200" smtClean="0">
                <a:solidFill>
                  <a:schemeClr val="accent6"/>
                </a:solidFill>
              </a:rPr>
            </a:br>
            <a:r>
              <a:rPr lang="en-US" sz="3200">
                <a:solidFill>
                  <a:schemeClr val="accent6"/>
                </a:solidFill>
              </a:rPr>
              <a:t/>
            </a:r>
            <a:br>
              <a:rPr lang="en-US" sz="3200">
                <a:solidFill>
                  <a:schemeClr val="accent6"/>
                </a:solidFill>
              </a:rPr>
            </a:br>
            <a:r>
              <a:rPr lang="en-US" sz="3200" smtClean="0">
                <a:solidFill>
                  <a:schemeClr val="accent6"/>
                </a:solidFill>
              </a:rPr>
              <a:t> </a:t>
            </a:r>
            <a:r>
              <a:rPr lang="en-US" sz="3200" dirty="0" smtClean="0">
                <a:solidFill>
                  <a:schemeClr val="accent6"/>
                </a:solidFill>
              </a:rPr>
              <a:t>in ”</a:t>
            </a:r>
            <a:r>
              <a:rPr lang="en-US" sz="3200" smtClean="0">
                <a:solidFill>
                  <a:schemeClr val="accent6"/>
                </a:solidFill>
              </a:rPr>
              <a:t>C”!</a:t>
            </a:r>
            <a:r>
              <a:rPr lang="en-US" sz="2400" dirty="0">
                <a:solidFill>
                  <a:schemeClr val="accent6"/>
                </a:solidFill>
              </a:rPr>
              <a:t/>
            </a:r>
            <a:br>
              <a:rPr lang="en-US" sz="2400" dirty="0">
                <a:solidFill>
                  <a:schemeClr val="accent6"/>
                </a:solidFill>
              </a:rPr>
            </a:br>
            <a:endParaRPr lang="en-US" sz="2400" dirty="0">
              <a:solidFill>
                <a:schemeClr val="accent6"/>
              </a:solidFill>
              <a:latin typeface="Cordia New" charset="0"/>
              <a:ea typeface="Cordia New" charset="0"/>
              <a:cs typeface="Cordia New" charset="0"/>
            </a:endParaRPr>
          </a:p>
        </p:txBody>
      </p:sp>
      <p:cxnSp>
        <p:nvCxnSpPr>
          <p:cNvPr id="10" name="Straight Arrow Connector 9"/>
          <p:cNvCxnSpPr>
            <a:endCxn id="9" idx="6"/>
          </p:cNvCxnSpPr>
          <p:nvPr/>
        </p:nvCxnSpPr>
        <p:spPr>
          <a:xfrm flipH="1">
            <a:off x="3584448" y="1228172"/>
            <a:ext cx="3683870" cy="1146108"/>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 idx="1"/>
            <a:endCxn id="25" idx="6"/>
          </p:cNvCxnSpPr>
          <p:nvPr/>
        </p:nvCxnSpPr>
        <p:spPr>
          <a:xfrm flipH="1">
            <a:off x="4645152" y="2505456"/>
            <a:ext cx="2623166" cy="462899"/>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3694176" y="2800603"/>
            <a:ext cx="950976" cy="335504"/>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49201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33564" y="3358696"/>
            <a:ext cx="4412953" cy="246438"/>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a:endCxn id="4" idx="1"/>
          </p:cNvCxnSpPr>
          <p:nvPr/>
        </p:nvCxnSpPr>
        <p:spPr>
          <a:xfrm>
            <a:off x="5861154" y="3108960"/>
            <a:ext cx="272410" cy="372955"/>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11" y="170718"/>
            <a:ext cx="12252817" cy="5315204"/>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860" y="923545"/>
            <a:ext cx="12271436" cy="6537960"/>
          </a:xfrm>
          <a:prstGeom prst="rect">
            <a:avLst/>
          </a:prstGeom>
        </p:spPr>
      </p:pic>
      <p:sp>
        <p:nvSpPr>
          <p:cNvPr id="9" name="Oval 8"/>
          <p:cNvSpPr/>
          <p:nvPr/>
        </p:nvSpPr>
        <p:spPr>
          <a:xfrm>
            <a:off x="563595" y="2773456"/>
            <a:ext cx="1769212" cy="408632"/>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idx="4294967295"/>
          </p:nvPr>
        </p:nvSpPr>
        <p:spPr>
          <a:xfrm>
            <a:off x="5166211" y="3605135"/>
            <a:ext cx="6556398" cy="3015122"/>
          </a:xfrm>
          <a:solidFill>
            <a:schemeClr val="bg1"/>
          </a:solidFill>
          <a:ln>
            <a:solidFill>
              <a:schemeClr val="accent6"/>
            </a:solidFill>
          </a:ln>
        </p:spPr>
        <p:txBody>
          <a:bodyPr>
            <a:noAutofit/>
          </a:bodyPr>
          <a:lstStyle/>
          <a:p>
            <a:r>
              <a:rPr lang="en-US" sz="3200" dirty="0">
                <a:solidFill>
                  <a:schemeClr val="accent6"/>
                </a:solidFill>
              </a:rPr>
              <a:t>ISR_VECTOR_SECTION is </a:t>
            </a:r>
            <a:br>
              <a:rPr lang="en-US" sz="3200" dirty="0">
                <a:solidFill>
                  <a:schemeClr val="accent6"/>
                </a:solidFill>
              </a:rPr>
            </a:br>
            <a:r>
              <a:rPr lang="en-US" sz="3200" dirty="0" smtClean="0">
                <a:solidFill>
                  <a:schemeClr val="accent6"/>
                </a:solidFill>
              </a:rPr>
              <a:t/>
            </a:r>
            <a:br>
              <a:rPr lang="en-US" sz="3200" dirty="0" smtClean="0">
                <a:solidFill>
                  <a:schemeClr val="accent6"/>
                </a:solidFill>
              </a:rPr>
            </a:br>
            <a:r>
              <a:rPr lang="en-US" sz="2400" dirty="0" smtClean="0">
                <a:solidFill>
                  <a:schemeClr val="accent6"/>
                </a:solidFill>
                <a:latin typeface="Cordia New" charset="0"/>
                <a:ea typeface="Cordia New" charset="0"/>
                <a:cs typeface="Cordia New" charset="0"/>
              </a:rPr>
              <a:t> </a:t>
            </a:r>
            <a:r>
              <a:rPr lang="en-US" sz="2400" dirty="0">
                <a:solidFill>
                  <a:schemeClr val="accent6"/>
                </a:solidFill>
                <a:latin typeface="Cordia New" charset="0"/>
                <a:ea typeface="Cordia New" charset="0"/>
                <a:cs typeface="Cordia New" charset="0"/>
              </a:rPr>
              <a:t>#define ISR_VECTOR_SECTION __attribute__ ((section(".</a:t>
            </a:r>
            <a:r>
              <a:rPr lang="en-US" sz="2400" dirty="0" err="1">
                <a:solidFill>
                  <a:schemeClr val="accent6"/>
                </a:solidFill>
                <a:latin typeface="Cordia New" charset="0"/>
                <a:ea typeface="Cordia New" charset="0"/>
                <a:cs typeface="Cordia New" charset="0"/>
              </a:rPr>
              <a:t>isr_vector</a:t>
            </a:r>
            <a:r>
              <a:rPr lang="en-US" sz="2400" dirty="0" smtClean="0">
                <a:solidFill>
                  <a:schemeClr val="accent6"/>
                </a:solidFill>
                <a:latin typeface="Cordia New" charset="0"/>
                <a:ea typeface="Cordia New" charset="0"/>
                <a:cs typeface="Cordia New" charset="0"/>
              </a:rPr>
              <a:t>")))</a:t>
            </a:r>
            <a:br>
              <a:rPr lang="en-US" sz="2400" dirty="0" smtClean="0">
                <a:solidFill>
                  <a:schemeClr val="accent6"/>
                </a:solidFill>
                <a:latin typeface="Cordia New" charset="0"/>
                <a:ea typeface="Cordia New" charset="0"/>
                <a:cs typeface="Cordia New" charset="0"/>
              </a:rPr>
            </a:br>
            <a:r>
              <a:rPr lang="en-US" sz="2400" dirty="0">
                <a:solidFill>
                  <a:schemeClr val="accent6"/>
                </a:solidFill>
                <a:latin typeface="Cordia New" charset="0"/>
                <a:ea typeface="Cordia New" charset="0"/>
                <a:cs typeface="Cordia New" charset="0"/>
              </a:rPr>
              <a:t/>
            </a:r>
            <a:br>
              <a:rPr lang="en-US" sz="2400" dirty="0">
                <a:solidFill>
                  <a:schemeClr val="accent6"/>
                </a:solidFill>
                <a:latin typeface="Cordia New" charset="0"/>
                <a:ea typeface="Cordia New" charset="0"/>
                <a:cs typeface="Cordia New" charset="0"/>
              </a:rPr>
            </a:br>
            <a:r>
              <a:rPr lang="en-US" sz="2400" dirty="0">
                <a:solidFill>
                  <a:schemeClr val="accent6"/>
                </a:solidFill>
              </a:rPr>
              <a:t>W</a:t>
            </a:r>
            <a:r>
              <a:rPr lang="en-US" sz="2400" dirty="0" smtClean="0">
                <a:solidFill>
                  <a:schemeClr val="accent6"/>
                </a:solidFill>
              </a:rPr>
              <a:t>e’ve tied the ”C” code to the linker control file to tell the linker to place this table at address 0.</a:t>
            </a:r>
            <a:r>
              <a:rPr lang="en-US" sz="2400" dirty="0">
                <a:solidFill>
                  <a:schemeClr val="accent6"/>
                </a:solidFill>
              </a:rPr>
              <a:t/>
            </a:r>
            <a:br>
              <a:rPr lang="en-US" sz="2400" dirty="0">
                <a:solidFill>
                  <a:schemeClr val="accent6"/>
                </a:solidFill>
              </a:rPr>
            </a:br>
            <a:endParaRPr lang="en-US" sz="2400" dirty="0">
              <a:solidFill>
                <a:schemeClr val="accent6"/>
              </a:solidFill>
              <a:latin typeface="Cordia New" charset="0"/>
              <a:ea typeface="Cordia New" charset="0"/>
              <a:cs typeface="Cordia New" charset="0"/>
            </a:endParaRPr>
          </a:p>
        </p:txBody>
      </p:sp>
      <p:cxnSp>
        <p:nvCxnSpPr>
          <p:cNvPr id="10" name="Straight Arrow Connector 9"/>
          <p:cNvCxnSpPr>
            <a:endCxn id="9" idx="6"/>
          </p:cNvCxnSpPr>
          <p:nvPr/>
        </p:nvCxnSpPr>
        <p:spPr>
          <a:xfrm flipH="1" flipV="1">
            <a:off x="2332807" y="2977772"/>
            <a:ext cx="2833405" cy="2134924"/>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4530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33564" y="3358696"/>
            <a:ext cx="4412953" cy="246438"/>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a:endCxn id="4" idx="1"/>
          </p:cNvCxnSpPr>
          <p:nvPr/>
        </p:nvCxnSpPr>
        <p:spPr>
          <a:xfrm>
            <a:off x="5861154" y="3108960"/>
            <a:ext cx="272410" cy="372955"/>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11" y="170718"/>
            <a:ext cx="12252817" cy="5315204"/>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860" y="923545"/>
            <a:ext cx="12271436" cy="6537960"/>
          </a:xfrm>
          <a:prstGeom prst="rect">
            <a:avLst/>
          </a:prstGeom>
        </p:spPr>
      </p:pic>
      <p:sp>
        <p:nvSpPr>
          <p:cNvPr id="9" name="Oval 8"/>
          <p:cNvSpPr/>
          <p:nvPr/>
        </p:nvSpPr>
        <p:spPr>
          <a:xfrm>
            <a:off x="695564" y="2169589"/>
            <a:ext cx="1769212" cy="408632"/>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idx="4294967295"/>
          </p:nvPr>
        </p:nvSpPr>
        <p:spPr>
          <a:xfrm>
            <a:off x="3054096" y="3605135"/>
            <a:ext cx="8887967" cy="3015122"/>
          </a:xfrm>
          <a:solidFill>
            <a:schemeClr val="bg1"/>
          </a:solidFill>
          <a:ln>
            <a:solidFill>
              <a:schemeClr val="accent6"/>
            </a:solidFill>
          </a:ln>
        </p:spPr>
        <p:txBody>
          <a:bodyPr>
            <a:noAutofit/>
          </a:bodyPr>
          <a:lstStyle/>
          <a:p>
            <a:r>
              <a:rPr lang="en-US" sz="3200" dirty="0" smtClean="0">
                <a:solidFill>
                  <a:schemeClr val="accent6"/>
                </a:solidFill>
              </a:rPr>
              <a:t>RESET_STACK_SECTION </a:t>
            </a:r>
            <a:r>
              <a:rPr lang="en-US" sz="3200" dirty="0">
                <a:solidFill>
                  <a:schemeClr val="accent6"/>
                </a:solidFill>
              </a:rPr>
              <a:t>is </a:t>
            </a:r>
            <a:r>
              <a:rPr lang="en-US" sz="1100" dirty="0">
                <a:solidFill>
                  <a:schemeClr val="accent6"/>
                </a:solidFill>
              </a:rPr>
              <a:t/>
            </a:r>
            <a:br>
              <a:rPr lang="en-US" sz="1100" dirty="0">
                <a:solidFill>
                  <a:schemeClr val="accent6"/>
                </a:solidFill>
              </a:rPr>
            </a:br>
            <a:r>
              <a:rPr lang="en-US" sz="1100" dirty="0" smtClean="0">
                <a:solidFill>
                  <a:schemeClr val="accent6"/>
                </a:solidFill>
              </a:rPr>
              <a:t/>
            </a:r>
            <a:br>
              <a:rPr lang="en-US" sz="1100" dirty="0" smtClean="0">
                <a:solidFill>
                  <a:schemeClr val="accent6"/>
                </a:solidFill>
              </a:rPr>
            </a:br>
            <a:r>
              <a:rPr lang="en-US" sz="1600" dirty="0">
                <a:solidFill>
                  <a:schemeClr val="accent6"/>
                </a:solidFill>
                <a:latin typeface="Courier New" charset="0"/>
                <a:ea typeface="Courier New" charset="0"/>
                <a:cs typeface="Courier New" charset="0"/>
              </a:rPr>
              <a:t>#define RESET_STACK_SECTION __attribute__ ((section(".</a:t>
            </a:r>
            <a:r>
              <a:rPr lang="en-US" sz="1600" dirty="0" err="1">
                <a:solidFill>
                  <a:schemeClr val="accent6"/>
                </a:solidFill>
                <a:latin typeface="Courier New" charset="0"/>
                <a:ea typeface="Courier New" charset="0"/>
                <a:cs typeface="Courier New" charset="0"/>
              </a:rPr>
              <a:t>reset_stack</a:t>
            </a:r>
            <a:r>
              <a:rPr lang="en-US" sz="1600" dirty="0">
                <a:solidFill>
                  <a:schemeClr val="accent6"/>
                </a:solidFill>
                <a:latin typeface="Courier New" charset="0"/>
                <a:ea typeface="Courier New" charset="0"/>
                <a:cs typeface="Courier New" charset="0"/>
              </a:rPr>
              <a:t>")))</a:t>
            </a:r>
            <a:br>
              <a:rPr lang="en-US" sz="1600" dirty="0">
                <a:solidFill>
                  <a:schemeClr val="accent6"/>
                </a:solidFill>
                <a:latin typeface="Courier New" charset="0"/>
                <a:ea typeface="Courier New" charset="0"/>
                <a:cs typeface="Courier New" charset="0"/>
              </a:rPr>
            </a:br>
            <a:r>
              <a:rPr lang="en-US" sz="1100" dirty="0" smtClean="0">
                <a:solidFill>
                  <a:schemeClr val="accent6"/>
                </a:solidFill>
                <a:latin typeface="Cordia New" charset="0"/>
                <a:ea typeface="Cordia New" charset="0"/>
                <a:cs typeface="Cordia New" charset="0"/>
              </a:rPr>
              <a:t/>
            </a:r>
            <a:br>
              <a:rPr lang="en-US" sz="1100" dirty="0" smtClean="0">
                <a:solidFill>
                  <a:schemeClr val="accent6"/>
                </a:solidFill>
                <a:latin typeface="Cordia New" charset="0"/>
                <a:ea typeface="Cordia New" charset="0"/>
                <a:cs typeface="Cordia New" charset="0"/>
              </a:rPr>
            </a:br>
            <a:r>
              <a:rPr lang="en-US" sz="3200" dirty="0" smtClean="0">
                <a:solidFill>
                  <a:schemeClr val="accent6"/>
                </a:solidFill>
                <a:ea typeface="Cordia New" charset="0"/>
                <a:cs typeface="Cordia New" charset="0"/>
              </a:rPr>
              <a:t>Yeah!  The linker now knows that </a:t>
            </a:r>
            <a:r>
              <a:rPr lang="en-US" sz="3200" dirty="0" err="1" smtClean="0">
                <a:solidFill>
                  <a:schemeClr val="accent6"/>
                </a:solidFill>
                <a:ea typeface="Cordia New" charset="0"/>
                <a:cs typeface="Cordia New" charset="0"/>
              </a:rPr>
              <a:t>resetStack</a:t>
            </a:r>
            <a:r>
              <a:rPr lang="en-US" sz="3200" dirty="0" smtClean="0">
                <a:solidFill>
                  <a:schemeClr val="accent6"/>
                </a:solidFill>
                <a:ea typeface="Cordia New" charset="0"/>
                <a:cs typeface="Cordia New" charset="0"/>
              </a:rPr>
              <a:t> is at 0x200011C0.  This is good. We need our stack to be in RAM which is in 0x2000mmmm. </a:t>
            </a:r>
            <a:endParaRPr lang="en-US" sz="1100" dirty="0">
              <a:solidFill>
                <a:schemeClr val="accent6"/>
              </a:solidFill>
              <a:ea typeface="Cordia New" charset="0"/>
              <a:cs typeface="Cordia New" charset="0"/>
            </a:endParaRPr>
          </a:p>
        </p:txBody>
      </p:sp>
      <p:cxnSp>
        <p:nvCxnSpPr>
          <p:cNvPr id="10" name="Straight Arrow Connector 9"/>
          <p:cNvCxnSpPr>
            <a:stCxn id="7" idx="0"/>
            <a:endCxn id="9" idx="6"/>
          </p:cNvCxnSpPr>
          <p:nvPr/>
        </p:nvCxnSpPr>
        <p:spPr>
          <a:xfrm flipH="1" flipV="1">
            <a:off x="2464776" y="2373905"/>
            <a:ext cx="5033304" cy="123123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2340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33564" y="3358696"/>
            <a:ext cx="4412953" cy="246438"/>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a:endCxn id="4" idx="1"/>
          </p:cNvCxnSpPr>
          <p:nvPr/>
        </p:nvCxnSpPr>
        <p:spPr>
          <a:xfrm>
            <a:off x="5861154" y="3108960"/>
            <a:ext cx="272410" cy="372955"/>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11" y="170718"/>
            <a:ext cx="12252817" cy="5315204"/>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860" y="923545"/>
            <a:ext cx="15671372" cy="8349374"/>
          </a:xfrm>
          <a:prstGeom prst="rect">
            <a:avLst/>
          </a:prstGeom>
        </p:spPr>
      </p:pic>
      <p:sp>
        <p:nvSpPr>
          <p:cNvPr id="9" name="Oval 8"/>
          <p:cNvSpPr/>
          <p:nvPr/>
        </p:nvSpPr>
        <p:spPr>
          <a:xfrm>
            <a:off x="768096" y="3757224"/>
            <a:ext cx="9948672" cy="759912"/>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idx="4294967295"/>
          </p:nvPr>
        </p:nvSpPr>
        <p:spPr>
          <a:xfrm>
            <a:off x="4535424" y="170719"/>
            <a:ext cx="7204235" cy="2663921"/>
          </a:xfrm>
          <a:solidFill>
            <a:schemeClr val="bg1"/>
          </a:solidFill>
          <a:ln>
            <a:solidFill>
              <a:schemeClr val="accent6"/>
            </a:solidFill>
          </a:ln>
        </p:spPr>
        <p:txBody>
          <a:bodyPr>
            <a:noAutofit/>
          </a:bodyPr>
          <a:lstStyle/>
          <a:p>
            <a:r>
              <a:rPr lang="en-US" sz="3200" dirty="0" smtClean="0">
                <a:solidFill>
                  <a:schemeClr val="accent6"/>
                </a:solidFill>
                <a:ea typeface="Cordia New" charset="0"/>
                <a:cs typeface="Cordia New" charset="0"/>
              </a:rPr>
              <a:t>Some fancy math to place a pointer to the the address just past the end </a:t>
            </a:r>
            <a:r>
              <a:rPr lang="en-US" sz="3200" dirty="0" err="1" smtClean="0">
                <a:solidFill>
                  <a:schemeClr val="accent6"/>
                </a:solidFill>
                <a:latin typeface="Courier New" charset="0"/>
                <a:ea typeface="Courier New" charset="0"/>
                <a:cs typeface="Courier New" charset="0"/>
              </a:rPr>
              <a:t>resetStack</a:t>
            </a:r>
            <a:r>
              <a:rPr lang="en-US" sz="3200" dirty="0" smtClean="0">
                <a:solidFill>
                  <a:schemeClr val="accent6"/>
                </a:solidFill>
                <a:ea typeface="Cordia New" charset="0"/>
                <a:cs typeface="Cordia New" charset="0"/>
              </a:rPr>
              <a:t> in the first uint32_t in the</a:t>
            </a:r>
            <a:r>
              <a:rPr lang="en-US" sz="3200" dirty="0" smtClean="0">
                <a:solidFill>
                  <a:schemeClr val="accent6"/>
                </a:solidFill>
                <a:latin typeface="Courier New" charset="0"/>
                <a:ea typeface="Courier New" charset="0"/>
                <a:cs typeface="Courier New" charset="0"/>
              </a:rPr>
              <a:t> vectors </a:t>
            </a:r>
            <a:r>
              <a:rPr lang="en-US" sz="3200" dirty="0" smtClean="0">
                <a:solidFill>
                  <a:schemeClr val="accent6"/>
                </a:solidFill>
                <a:ea typeface="Cordia New" charset="0"/>
                <a:cs typeface="Cordia New" charset="0"/>
              </a:rPr>
              <a:t>table. It’s ok. The CPU subtracts 4 prior to writing to the stack.</a:t>
            </a:r>
            <a:endParaRPr lang="en-US" sz="3200" dirty="0">
              <a:solidFill>
                <a:schemeClr val="accent6"/>
              </a:solidFill>
              <a:ea typeface="Cordia New" charset="0"/>
              <a:cs typeface="Cordia New" charset="0"/>
            </a:endParaRPr>
          </a:p>
        </p:txBody>
      </p:sp>
      <p:cxnSp>
        <p:nvCxnSpPr>
          <p:cNvPr id="10" name="Straight Arrow Connector 9"/>
          <p:cNvCxnSpPr>
            <a:stCxn id="7" idx="2"/>
            <a:endCxn id="9" idx="0"/>
          </p:cNvCxnSpPr>
          <p:nvPr/>
        </p:nvCxnSpPr>
        <p:spPr>
          <a:xfrm flipH="1">
            <a:off x="5742432" y="2834640"/>
            <a:ext cx="2395110" cy="922584"/>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8920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I use</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OS X</a:t>
            </a:r>
          </a:p>
          <a:p>
            <a:r>
              <a:rPr lang="en-US" dirty="0" smtClean="0"/>
              <a:t>Ubuntu/Parallels</a:t>
            </a:r>
          </a:p>
          <a:p>
            <a:r>
              <a:rPr lang="en-US" dirty="0" smtClean="0"/>
              <a:t>gnu make</a:t>
            </a:r>
          </a:p>
          <a:p>
            <a:r>
              <a:rPr lang="en-US" dirty="0"/>
              <a:t>m</a:t>
            </a:r>
            <a:r>
              <a:rPr lang="en-US" dirty="0" smtClean="0"/>
              <a:t>ake menuconfig </a:t>
            </a:r>
            <a:r>
              <a:rPr lang="mr-IN" dirty="0" smtClean="0"/>
              <a:t>–</a:t>
            </a:r>
            <a:r>
              <a:rPr lang="en-US" dirty="0" smtClean="0"/>
              <a:t> using </a:t>
            </a:r>
            <a:r>
              <a:rPr lang="en-US" dirty="0" err="1" smtClean="0"/>
              <a:t>kconfig</a:t>
            </a:r>
            <a:r>
              <a:rPr lang="en-US" dirty="0" smtClean="0"/>
              <a:t>-frontends</a:t>
            </a:r>
          </a:p>
          <a:p>
            <a:pPr lvl="1"/>
            <a:r>
              <a:rPr lang="en-US" dirty="0" smtClean="0"/>
              <a:t>By Yann E. MORIN </a:t>
            </a:r>
            <a:r>
              <a:rPr lang="en-US" dirty="0" smtClean="0">
                <a:hlinkClick r:id="rId2"/>
              </a:rPr>
              <a:t>http://ymorin.is-a-geek.org/projects/kconfig-frontends</a:t>
            </a:r>
            <a:endParaRPr lang="en-US" dirty="0" smtClean="0"/>
          </a:p>
          <a:p>
            <a:r>
              <a:rPr lang="en-US" dirty="0"/>
              <a:t>a</a:t>
            </a:r>
            <a:r>
              <a:rPr lang="en-US" dirty="0" smtClean="0"/>
              <a:t>rm-none-eabi-gcc, arm-none-eabi-</a:t>
            </a:r>
            <a:r>
              <a:rPr lang="en-US" dirty="0" err="1" smtClean="0"/>
              <a:t>ld</a:t>
            </a:r>
            <a:r>
              <a:rPr lang="en-US" dirty="0" smtClean="0"/>
              <a:t>, arm-none-eabi-</a:t>
            </a:r>
            <a:r>
              <a:rPr lang="en-US" dirty="0" err="1" smtClean="0"/>
              <a:t>gdb</a:t>
            </a:r>
            <a:endParaRPr lang="en-US" dirty="0" smtClean="0"/>
          </a:p>
          <a:p>
            <a:pPr lvl="1"/>
            <a:r>
              <a:rPr lang="en-US" dirty="0" smtClean="0"/>
              <a:t>All the standard gnu gcc compiler and linker tools, with a “arm-none-eabi-” prefix.</a:t>
            </a:r>
            <a:endParaRPr lang="en-US" dirty="0"/>
          </a:p>
          <a:p>
            <a:pPr lvl="1"/>
            <a:r>
              <a:rPr lang="en-US" dirty="0" smtClean="0"/>
              <a:t>looking at clang</a:t>
            </a:r>
          </a:p>
          <a:p>
            <a:r>
              <a:rPr lang="en-US" dirty="0" smtClean="0"/>
              <a:t>Python, Ruby</a:t>
            </a:r>
          </a:p>
          <a:p>
            <a:r>
              <a:rPr lang="en-US" dirty="0" smtClean="0"/>
              <a:t>Segger </a:t>
            </a:r>
            <a:r>
              <a:rPr lang="en-US" dirty="0" err="1" smtClean="0"/>
              <a:t>jlink</a:t>
            </a:r>
            <a:endParaRPr lang="en-US" dirty="0" smtClean="0"/>
          </a:p>
          <a:p>
            <a:r>
              <a:rPr lang="en-US" dirty="0" smtClean="0"/>
              <a:t>Volt meter</a:t>
            </a:r>
          </a:p>
          <a:p>
            <a:r>
              <a:rPr lang="en-US" dirty="0" err="1" smtClean="0"/>
              <a:t>Saleae</a:t>
            </a:r>
            <a:r>
              <a:rPr lang="en-US" dirty="0" smtClean="0"/>
              <a:t> Logic Pro 16</a:t>
            </a:r>
          </a:p>
          <a:p>
            <a:r>
              <a:rPr lang="en-US" dirty="0" smtClean="0"/>
              <a:t>FTDI serial cables</a:t>
            </a:r>
          </a:p>
          <a:p>
            <a:endParaRPr lang="en-US" dirty="0"/>
          </a:p>
        </p:txBody>
      </p:sp>
    </p:spTree>
    <p:extLst>
      <p:ext uri="{BB962C8B-B14F-4D97-AF65-F5344CB8AC3E}">
        <p14:creationId xmlns:p14="http://schemas.microsoft.com/office/powerpoint/2010/main" val="783724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33564" y="3358696"/>
            <a:ext cx="4412953" cy="246438"/>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a:endCxn id="4" idx="1"/>
          </p:cNvCxnSpPr>
          <p:nvPr/>
        </p:nvCxnSpPr>
        <p:spPr>
          <a:xfrm>
            <a:off x="5861154" y="3108960"/>
            <a:ext cx="272410" cy="372955"/>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11" y="170718"/>
            <a:ext cx="12252817" cy="5315204"/>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860" y="923545"/>
            <a:ext cx="15671372" cy="8349374"/>
          </a:xfrm>
          <a:prstGeom prst="rect">
            <a:avLst/>
          </a:prstGeom>
        </p:spPr>
      </p:pic>
      <p:sp>
        <p:nvSpPr>
          <p:cNvPr id="9" name="Oval 8"/>
          <p:cNvSpPr/>
          <p:nvPr/>
        </p:nvSpPr>
        <p:spPr>
          <a:xfrm>
            <a:off x="768096" y="4357960"/>
            <a:ext cx="9948672" cy="396920"/>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idx="4294967295"/>
          </p:nvPr>
        </p:nvSpPr>
        <p:spPr>
          <a:xfrm>
            <a:off x="4535424" y="170719"/>
            <a:ext cx="7204235" cy="2663921"/>
          </a:xfrm>
          <a:solidFill>
            <a:schemeClr val="bg1"/>
          </a:solidFill>
          <a:ln>
            <a:solidFill>
              <a:schemeClr val="accent6"/>
            </a:solidFill>
          </a:ln>
        </p:spPr>
        <p:txBody>
          <a:bodyPr>
            <a:noAutofit/>
          </a:bodyPr>
          <a:lstStyle/>
          <a:p>
            <a:r>
              <a:rPr lang="en-US" sz="3200" dirty="0" smtClean="0">
                <a:solidFill>
                  <a:schemeClr val="accent6"/>
                </a:solidFill>
                <a:ea typeface="Cordia New" charset="0"/>
                <a:cs typeface="Cordia New" charset="0"/>
              </a:rPr>
              <a:t>The second uint32_t in the</a:t>
            </a:r>
            <a:r>
              <a:rPr lang="en-US" sz="3200" dirty="0" smtClean="0">
                <a:solidFill>
                  <a:schemeClr val="accent6"/>
                </a:solidFill>
                <a:latin typeface="Courier New" charset="0"/>
                <a:ea typeface="Courier New" charset="0"/>
                <a:cs typeface="Courier New" charset="0"/>
              </a:rPr>
              <a:t> vectors </a:t>
            </a:r>
            <a:r>
              <a:rPr lang="en-US" sz="3200" dirty="0" smtClean="0">
                <a:solidFill>
                  <a:schemeClr val="accent6"/>
                </a:solidFill>
                <a:ea typeface="Cordia New" charset="0"/>
                <a:cs typeface="Cordia New" charset="0"/>
              </a:rPr>
              <a:t>table is a pointer to the </a:t>
            </a:r>
            <a:r>
              <a:rPr lang="en-US" sz="3200" dirty="0" err="1" smtClean="0">
                <a:solidFill>
                  <a:schemeClr val="accent6"/>
                </a:solidFill>
                <a:latin typeface="Courier New" charset="0"/>
                <a:ea typeface="Courier New" charset="0"/>
                <a:cs typeface="Courier New" charset="0"/>
              </a:rPr>
              <a:t>Reset_Handler</a:t>
            </a:r>
            <a:r>
              <a:rPr lang="en-US" sz="3200" dirty="0" smtClean="0">
                <a:solidFill>
                  <a:schemeClr val="accent6"/>
                </a:solidFill>
                <a:ea typeface="Cordia New" charset="0"/>
                <a:cs typeface="Cordia New" charset="0"/>
              </a:rPr>
              <a:t> function. </a:t>
            </a:r>
            <a:endParaRPr lang="en-US" sz="3200" dirty="0">
              <a:solidFill>
                <a:schemeClr val="accent6"/>
              </a:solidFill>
              <a:ea typeface="Cordia New" charset="0"/>
              <a:cs typeface="Cordia New" charset="0"/>
            </a:endParaRPr>
          </a:p>
        </p:txBody>
      </p:sp>
      <p:cxnSp>
        <p:nvCxnSpPr>
          <p:cNvPr id="10" name="Straight Arrow Connector 9"/>
          <p:cNvCxnSpPr>
            <a:stCxn id="7" idx="2"/>
            <a:endCxn id="9" idx="0"/>
          </p:cNvCxnSpPr>
          <p:nvPr/>
        </p:nvCxnSpPr>
        <p:spPr>
          <a:xfrm flipH="1">
            <a:off x="5742432" y="2834640"/>
            <a:ext cx="2395110" cy="152332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79391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13179" y="295907"/>
            <a:ext cx="8244590" cy="6186309"/>
          </a:xfrm>
          <a:prstGeom prst="rect">
            <a:avLst/>
          </a:prstGeom>
          <a:noFill/>
        </p:spPr>
        <p:txBody>
          <a:bodyPr wrap="square" rtlCol="0">
            <a:spAutoFit/>
          </a:bodyPr>
          <a:lstStyle/>
          <a:p>
            <a:pPr algn="ctr"/>
            <a:r>
              <a:rPr lang="en-US" sz="4400" dirty="0" smtClean="0">
                <a:solidFill>
                  <a:schemeClr val="accent6"/>
                </a:solidFill>
              </a:rPr>
              <a:t>We have placed a vector table and reset stack at the right addresses in memory.</a:t>
            </a:r>
          </a:p>
          <a:p>
            <a:pPr algn="ctr"/>
            <a:endParaRPr lang="en-US" sz="4400" dirty="0">
              <a:solidFill>
                <a:schemeClr val="accent6"/>
              </a:solidFill>
            </a:endParaRPr>
          </a:p>
          <a:p>
            <a:pPr algn="ctr"/>
            <a:r>
              <a:rPr lang="en-US" sz="4400" dirty="0" smtClean="0">
                <a:solidFill>
                  <a:schemeClr val="accent6"/>
                </a:solidFill>
              </a:rPr>
              <a:t>We’ve loaded the first 2 entries in the vector table with pointers to the stack and the reset handler.</a:t>
            </a:r>
          </a:p>
          <a:p>
            <a:pPr algn="ctr"/>
            <a:endParaRPr lang="en-US" sz="4400" dirty="0">
              <a:solidFill>
                <a:schemeClr val="accent6"/>
              </a:solidFill>
            </a:endParaRPr>
          </a:p>
          <a:p>
            <a:pPr algn="ctr"/>
            <a:r>
              <a:rPr lang="en-US" sz="4400" dirty="0" smtClean="0">
                <a:solidFill>
                  <a:schemeClr val="accent6"/>
                </a:solidFill>
              </a:rPr>
              <a:t>We can release the KRAKEN.</a:t>
            </a:r>
            <a:endParaRPr lang="en-US" sz="4400" dirty="0">
              <a:solidFill>
                <a:schemeClr val="accent6"/>
              </a:solidFill>
            </a:endParaRPr>
          </a:p>
        </p:txBody>
      </p:sp>
    </p:spTree>
    <p:extLst>
      <p:ext uri="{BB962C8B-B14F-4D97-AF65-F5344CB8AC3E}">
        <p14:creationId xmlns:p14="http://schemas.microsoft.com/office/powerpoint/2010/main" val="206842440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427" y="176133"/>
            <a:ext cx="11693485" cy="8437515"/>
          </a:xfrm>
          <a:prstGeom prst="rect">
            <a:avLst/>
          </a:prstGeom>
        </p:spPr>
      </p:pic>
      <p:sp>
        <p:nvSpPr>
          <p:cNvPr id="4" name="Rectangle 3"/>
          <p:cNvSpPr/>
          <p:nvPr/>
        </p:nvSpPr>
        <p:spPr>
          <a:xfrm>
            <a:off x="6133564" y="3358696"/>
            <a:ext cx="4412953" cy="246438"/>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idx="4294967295"/>
          </p:nvPr>
        </p:nvSpPr>
        <p:spPr>
          <a:xfrm>
            <a:off x="6133564" y="2142307"/>
            <a:ext cx="5497604" cy="4505165"/>
          </a:xfrm>
          <a:solidFill>
            <a:schemeClr val="bg1"/>
          </a:solidFill>
          <a:ln>
            <a:solidFill>
              <a:schemeClr val="accent6"/>
            </a:solidFill>
          </a:ln>
        </p:spPr>
        <p:txBody>
          <a:bodyPr>
            <a:noAutofit/>
          </a:bodyPr>
          <a:lstStyle/>
          <a:p>
            <a:r>
              <a:rPr lang="en-US" sz="3200" dirty="0" smtClean="0">
                <a:solidFill>
                  <a:schemeClr val="accent6"/>
                </a:solidFill>
              </a:rPr>
              <a:t>This reset handler can be common to all ARM Cortex-M processors.</a:t>
            </a:r>
            <a:br>
              <a:rPr lang="en-US" sz="3200" dirty="0" smtClean="0">
                <a:solidFill>
                  <a:schemeClr val="accent6"/>
                </a:solidFill>
              </a:rPr>
            </a:br>
            <a:r>
              <a:rPr lang="en-US" sz="3200" dirty="0">
                <a:solidFill>
                  <a:schemeClr val="accent6"/>
                </a:solidFill>
              </a:rPr>
              <a:t/>
            </a:r>
            <a:br>
              <a:rPr lang="en-US" sz="3200" dirty="0">
                <a:solidFill>
                  <a:schemeClr val="accent6"/>
                </a:solidFill>
              </a:rPr>
            </a:br>
            <a:r>
              <a:rPr lang="en-US" sz="3200" dirty="0" smtClean="0">
                <a:solidFill>
                  <a:schemeClr val="accent6"/>
                </a:solidFill>
              </a:rPr>
              <a:t>It’s in “C”.</a:t>
            </a:r>
            <a:br>
              <a:rPr lang="en-US" sz="3200" dirty="0" smtClean="0">
                <a:solidFill>
                  <a:schemeClr val="accent6"/>
                </a:solidFill>
              </a:rPr>
            </a:br>
            <a:r>
              <a:rPr lang="en-US" sz="3200" dirty="0">
                <a:solidFill>
                  <a:schemeClr val="accent6"/>
                </a:solidFill>
              </a:rPr>
              <a:t/>
            </a:r>
            <a:br>
              <a:rPr lang="en-US" sz="3200" dirty="0">
                <a:solidFill>
                  <a:schemeClr val="accent6"/>
                </a:solidFill>
              </a:rPr>
            </a:br>
            <a:r>
              <a:rPr lang="en-US" sz="3200" dirty="0" smtClean="0">
                <a:solidFill>
                  <a:schemeClr val="accent6"/>
                </a:solidFill>
              </a:rPr>
              <a:t>Now days, when interviewing, talking about low level programming in assembly is not the best. Just saying.</a:t>
            </a:r>
            <a:endParaRPr lang="en-US" sz="3200" dirty="0">
              <a:solidFill>
                <a:schemeClr val="accent6"/>
              </a:solidFill>
            </a:endParaRPr>
          </a:p>
        </p:txBody>
      </p:sp>
      <p:sp>
        <p:nvSpPr>
          <p:cNvPr id="9" name="Oval 8"/>
          <p:cNvSpPr/>
          <p:nvPr/>
        </p:nvSpPr>
        <p:spPr>
          <a:xfrm>
            <a:off x="7863840" y="0"/>
            <a:ext cx="1627632" cy="713232"/>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a:stCxn id="7" idx="0"/>
            <a:endCxn id="9" idx="4"/>
          </p:cNvCxnSpPr>
          <p:nvPr/>
        </p:nvCxnSpPr>
        <p:spPr>
          <a:xfrm flipH="1" flipV="1">
            <a:off x="8677656" y="713232"/>
            <a:ext cx="204710" cy="1429075"/>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2340680" y="5596128"/>
            <a:ext cx="1902136" cy="512064"/>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H="1">
            <a:off x="4259333" y="5852160"/>
            <a:ext cx="1874231" cy="1"/>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00323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427" y="176133"/>
            <a:ext cx="11693485" cy="8437515"/>
          </a:xfrm>
          <a:prstGeom prst="rect">
            <a:avLst/>
          </a:prstGeom>
        </p:spPr>
      </p:pic>
      <p:sp>
        <p:nvSpPr>
          <p:cNvPr id="4" name="Rectangle 3"/>
          <p:cNvSpPr/>
          <p:nvPr/>
        </p:nvSpPr>
        <p:spPr>
          <a:xfrm>
            <a:off x="6133564" y="3358696"/>
            <a:ext cx="4412953" cy="246438"/>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340680" y="5596128"/>
            <a:ext cx="1902136" cy="512064"/>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H="1">
            <a:off x="4259333" y="5852160"/>
            <a:ext cx="1874231" cy="1"/>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990" y="1810201"/>
            <a:ext cx="9881122" cy="5027237"/>
          </a:xfrm>
          <a:prstGeom prst="rect">
            <a:avLst/>
          </a:prstGeom>
        </p:spPr>
      </p:pic>
      <p:sp>
        <p:nvSpPr>
          <p:cNvPr id="7" name="Title 6"/>
          <p:cNvSpPr>
            <a:spLocks noGrp="1"/>
          </p:cNvSpPr>
          <p:nvPr>
            <p:ph type="title" idx="4294967295"/>
          </p:nvPr>
        </p:nvSpPr>
        <p:spPr>
          <a:xfrm>
            <a:off x="6133564" y="1846777"/>
            <a:ext cx="5735348" cy="4535735"/>
          </a:xfrm>
          <a:solidFill>
            <a:schemeClr val="bg1"/>
          </a:solidFill>
          <a:ln>
            <a:solidFill>
              <a:schemeClr val="accent6"/>
            </a:solidFill>
          </a:ln>
        </p:spPr>
        <p:txBody>
          <a:bodyPr>
            <a:noAutofit/>
          </a:bodyPr>
          <a:lstStyle/>
          <a:p>
            <a:r>
              <a:rPr lang="en-US" sz="3200" dirty="0" smtClean="0">
                <a:solidFill>
                  <a:schemeClr val="accent6"/>
                </a:solidFill>
              </a:rPr>
              <a:t>The “C” language allows global variables, global statics, and local statics to take non-zero initial values.</a:t>
            </a:r>
            <a:br>
              <a:rPr lang="en-US" sz="3200" dirty="0" smtClean="0">
                <a:solidFill>
                  <a:schemeClr val="accent6"/>
                </a:solidFill>
              </a:rPr>
            </a:br>
            <a:r>
              <a:rPr lang="en-US" sz="3200" dirty="0">
                <a:solidFill>
                  <a:schemeClr val="accent6"/>
                </a:solidFill>
              </a:rPr>
              <a:t/>
            </a:r>
            <a:br>
              <a:rPr lang="en-US" sz="3200" dirty="0">
                <a:solidFill>
                  <a:schemeClr val="accent6"/>
                </a:solidFill>
              </a:rPr>
            </a:br>
            <a:r>
              <a:rPr lang="en-US" sz="3200" dirty="0" smtClean="0">
                <a:solidFill>
                  <a:schemeClr val="accent6"/>
                </a:solidFill>
              </a:rPr>
              <a:t>Copy the initial values out of Flash (ROM) at addresses defined by the link control and into RAM to addresses controlled by the linker.</a:t>
            </a:r>
            <a:endParaRPr lang="en-US" sz="3200" dirty="0">
              <a:solidFill>
                <a:schemeClr val="accent6"/>
              </a:solidFill>
            </a:endParaRPr>
          </a:p>
        </p:txBody>
      </p:sp>
      <p:sp>
        <p:nvSpPr>
          <p:cNvPr id="14" name="Rectangle 13"/>
          <p:cNvSpPr/>
          <p:nvPr/>
        </p:nvSpPr>
        <p:spPr>
          <a:xfrm>
            <a:off x="948019" y="4451056"/>
            <a:ext cx="5032157" cy="2278928"/>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a:stCxn id="7" idx="1"/>
            <a:endCxn id="14" idx="0"/>
          </p:cNvCxnSpPr>
          <p:nvPr/>
        </p:nvCxnSpPr>
        <p:spPr>
          <a:xfrm flipH="1">
            <a:off x="3464098" y="4114645"/>
            <a:ext cx="2669466" cy="336411"/>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469845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427" y="176133"/>
            <a:ext cx="11693485" cy="843751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248" y="918752"/>
            <a:ext cx="14081094" cy="6140416"/>
          </a:xfrm>
          <a:prstGeom prst="rect">
            <a:avLst/>
          </a:prstGeom>
        </p:spPr>
      </p:pic>
      <p:sp>
        <p:nvSpPr>
          <p:cNvPr id="4" name="Rectangle 3"/>
          <p:cNvSpPr/>
          <p:nvPr/>
        </p:nvSpPr>
        <p:spPr>
          <a:xfrm>
            <a:off x="6133564" y="3358696"/>
            <a:ext cx="4412953" cy="246438"/>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idx="4294967295"/>
          </p:nvPr>
        </p:nvSpPr>
        <p:spPr>
          <a:xfrm>
            <a:off x="5347179" y="2437200"/>
            <a:ext cx="6529911" cy="4201343"/>
          </a:xfrm>
          <a:solidFill>
            <a:schemeClr val="bg1"/>
          </a:solidFill>
          <a:ln>
            <a:solidFill>
              <a:schemeClr val="accent6"/>
            </a:solidFill>
          </a:ln>
        </p:spPr>
        <p:txBody>
          <a:bodyPr>
            <a:noAutofit/>
          </a:bodyPr>
          <a:lstStyle/>
          <a:p>
            <a:r>
              <a:rPr lang="en-US" sz="3200" dirty="0" smtClean="0">
                <a:solidFill>
                  <a:schemeClr val="accent6"/>
                </a:solidFill>
              </a:rPr>
              <a:t>The “C” language requires global variables, global statics, and local statics that are not specifically initialized to default to zero. Historically, the compiler places these in the “.</a:t>
            </a:r>
            <a:r>
              <a:rPr lang="en-US" sz="3200" dirty="0" err="1" smtClean="0">
                <a:solidFill>
                  <a:schemeClr val="accent6"/>
                </a:solidFill>
              </a:rPr>
              <a:t>bss</a:t>
            </a:r>
            <a:r>
              <a:rPr lang="en-US" sz="3200" dirty="0" smtClean="0">
                <a:solidFill>
                  <a:schemeClr val="accent6"/>
                </a:solidFill>
              </a:rPr>
              <a:t>” section. </a:t>
            </a:r>
            <a:br>
              <a:rPr lang="en-US" sz="3200" dirty="0" smtClean="0">
                <a:solidFill>
                  <a:schemeClr val="accent6"/>
                </a:solidFill>
              </a:rPr>
            </a:br>
            <a:r>
              <a:rPr lang="en-US" sz="3200" dirty="0">
                <a:solidFill>
                  <a:schemeClr val="accent6"/>
                </a:solidFill>
              </a:rPr>
              <a:t/>
            </a:r>
            <a:br>
              <a:rPr lang="en-US" sz="3200" dirty="0">
                <a:solidFill>
                  <a:schemeClr val="accent6"/>
                </a:solidFill>
              </a:rPr>
            </a:br>
            <a:r>
              <a:rPr lang="en-US" sz="3200" dirty="0" smtClean="0">
                <a:solidFill>
                  <a:schemeClr val="accent6"/>
                </a:solidFill>
              </a:rPr>
              <a:t>To conform (and not be cast out </a:t>
            </a:r>
            <a:r>
              <a:rPr lang="en-US" sz="3200" dirty="0" smtClean="0">
                <a:solidFill>
                  <a:schemeClr val="accent6"/>
                </a:solidFill>
                <a:sym typeface="Wingdings"/>
              </a:rPr>
              <a:t>) we zero the “.</a:t>
            </a:r>
            <a:r>
              <a:rPr lang="en-US" sz="3200" dirty="0" err="1" smtClean="0">
                <a:solidFill>
                  <a:schemeClr val="accent6"/>
                </a:solidFill>
                <a:sym typeface="Wingdings"/>
              </a:rPr>
              <a:t>bss</a:t>
            </a:r>
            <a:r>
              <a:rPr lang="en-US" sz="3200" dirty="0" smtClean="0">
                <a:solidFill>
                  <a:schemeClr val="accent6"/>
                </a:solidFill>
                <a:sym typeface="Wingdings"/>
              </a:rPr>
              <a:t>”.</a:t>
            </a:r>
            <a:endParaRPr lang="en-US" sz="3200" dirty="0">
              <a:solidFill>
                <a:schemeClr val="accent6"/>
              </a:solidFill>
            </a:endParaRPr>
          </a:p>
        </p:txBody>
      </p:sp>
      <p:sp>
        <p:nvSpPr>
          <p:cNvPr id="14" name="Rectangle 13"/>
          <p:cNvSpPr/>
          <p:nvPr/>
        </p:nvSpPr>
        <p:spPr>
          <a:xfrm>
            <a:off x="990012" y="978512"/>
            <a:ext cx="6508068" cy="1398928"/>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a:stCxn id="7" idx="1"/>
            <a:endCxn id="14" idx="2"/>
          </p:cNvCxnSpPr>
          <p:nvPr/>
        </p:nvCxnSpPr>
        <p:spPr>
          <a:xfrm flipH="1" flipV="1">
            <a:off x="4244046" y="2377440"/>
            <a:ext cx="1103133" cy="2160432"/>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463378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76603" y="753107"/>
            <a:ext cx="8244590" cy="4832092"/>
          </a:xfrm>
          <a:prstGeom prst="rect">
            <a:avLst/>
          </a:prstGeom>
          <a:noFill/>
        </p:spPr>
        <p:txBody>
          <a:bodyPr wrap="square" rtlCol="0">
            <a:spAutoFit/>
          </a:bodyPr>
          <a:lstStyle/>
          <a:p>
            <a:pPr algn="ctr"/>
            <a:r>
              <a:rPr lang="en-US" sz="4400" dirty="0" smtClean="0">
                <a:solidFill>
                  <a:schemeClr val="accent6"/>
                </a:solidFill>
              </a:rPr>
              <a:t>Great News!</a:t>
            </a:r>
          </a:p>
          <a:p>
            <a:pPr algn="ctr"/>
            <a:endParaRPr lang="en-US" sz="4400" dirty="0">
              <a:solidFill>
                <a:schemeClr val="accent6"/>
              </a:solidFill>
            </a:endParaRPr>
          </a:p>
          <a:p>
            <a:pPr algn="ctr"/>
            <a:r>
              <a:rPr lang="en-US" sz="4400" dirty="0" smtClean="0">
                <a:solidFill>
                  <a:schemeClr val="accent6"/>
                </a:solidFill>
              </a:rPr>
              <a:t>C code that uses global and static variables, but doesn’t call libraries, will now work.</a:t>
            </a:r>
          </a:p>
          <a:p>
            <a:pPr algn="ctr"/>
            <a:endParaRPr lang="en-US" sz="4400" dirty="0">
              <a:solidFill>
                <a:schemeClr val="accent6"/>
              </a:solidFill>
            </a:endParaRPr>
          </a:p>
          <a:p>
            <a:pPr algn="ctr"/>
            <a:r>
              <a:rPr lang="en-US" sz="4400" dirty="0" smtClean="0">
                <a:solidFill>
                  <a:schemeClr val="accent6"/>
                </a:solidFill>
              </a:rPr>
              <a:t>The KRAKEN is getting stronger.</a:t>
            </a:r>
            <a:endParaRPr lang="en-US" sz="4400" dirty="0">
              <a:solidFill>
                <a:schemeClr val="accent6"/>
              </a:solidFill>
            </a:endParaRPr>
          </a:p>
        </p:txBody>
      </p:sp>
    </p:spTree>
    <p:extLst>
      <p:ext uri="{BB962C8B-B14F-4D97-AF65-F5344CB8AC3E}">
        <p14:creationId xmlns:p14="http://schemas.microsoft.com/office/powerpoint/2010/main" val="82142092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427" y="176133"/>
            <a:ext cx="11693485" cy="843751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248" y="918752"/>
            <a:ext cx="14081094" cy="6140416"/>
          </a:xfrm>
          <a:prstGeom prst="rect">
            <a:avLst/>
          </a:prstGeom>
        </p:spPr>
      </p:pic>
      <p:sp>
        <p:nvSpPr>
          <p:cNvPr id="4" name="Rectangle 3"/>
          <p:cNvSpPr/>
          <p:nvPr/>
        </p:nvSpPr>
        <p:spPr>
          <a:xfrm>
            <a:off x="6133564" y="3358696"/>
            <a:ext cx="4412953" cy="246438"/>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idx="4294967295"/>
          </p:nvPr>
        </p:nvSpPr>
        <p:spPr>
          <a:xfrm>
            <a:off x="5347179" y="2437201"/>
            <a:ext cx="6529911" cy="3140639"/>
          </a:xfrm>
          <a:solidFill>
            <a:schemeClr val="bg1"/>
          </a:solidFill>
          <a:ln>
            <a:solidFill>
              <a:schemeClr val="accent6"/>
            </a:solidFill>
          </a:ln>
        </p:spPr>
        <p:txBody>
          <a:bodyPr>
            <a:noAutofit/>
          </a:bodyPr>
          <a:lstStyle/>
          <a:p>
            <a:r>
              <a:rPr lang="en-US" sz="3200" dirty="0" smtClean="0">
                <a:solidFill>
                  <a:schemeClr val="accent6"/>
                </a:solidFill>
              </a:rPr>
              <a:t>Call the vendor specific initialization code to get the processor phase lock loop and clock up to full speed for the chip. Perhaps from a handful of MHz to 188 </a:t>
            </a:r>
            <a:r>
              <a:rPr lang="en-US" sz="3200" dirty="0" err="1" smtClean="0">
                <a:solidFill>
                  <a:schemeClr val="accent6"/>
                </a:solidFill>
              </a:rPr>
              <a:t>MHz.</a:t>
            </a:r>
            <a:endParaRPr lang="en-US" sz="3200" dirty="0">
              <a:solidFill>
                <a:schemeClr val="accent6"/>
              </a:solidFill>
            </a:endParaRPr>
          </a:p>
        </p:txBody>
      </p:sp>
      <p:sp>
        <p:nvSpPr>
          <p:cNvPr id="14" name="Rectangle 13"/>
          <p:cNvSpPr/>
          <p:nvPr/>
        </p:nvSpPr>
        <p:spPr>
          <a:xfrm>
            <a:off x="971724" y="2437200"/>
            <a:ext cx="4020900" cy="744912"/>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a:stCxn id="7" idx="1"/>
            <a:endCxn id="14" idx="2"/>
          </p:cNvCxnSpPr>
          <p:nvPr/>
        </p:nvCxnSpPr>
        <p:spPr>
          <a:xfrm flipH="1" flipV="1">
            <a:off x="2982174" y="3182112"/>
            <a:ext cx="2365005" cy="825409"/>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963417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31520" y="753107"/>
            <a:ext cx="10533889" cy="5509200"/>
          </a:xfrm>
          <a:prstGeom prst="rect">
            <a:avLst/>
          </a:prstGeom>
          <a:noFill/>
        </p:spPr>
        <p:txBody>
          <a:bodyPr wrap="square" rtlCol="0">
            <a:spAutoFit/>
          </a:bodyPr>
          <a:lstStyle/>
          <a:p>
            <a:pPr algn="ctr"/>
            <a:r>
              <a:rPr lang="en-US" sz="4400" dirty="0" smtClean="0">
                <a:solidFill>
                  <a:schemeClr val="accent6"/>
                </a:solidFill>
              </a:rPr>
              <a:t>Wait.</a:t>
            </a:r>
          </a:p>
          <a:p>
            <a:pPr algn="ctr"/>
            <a:endParaRPr lang="en-US" sz="4400" dirty="0">
              <a:solidFill>
                <a:schemeClr val="accent6"/>
              </a:solidFill>
            </a:endParaRPr>
          </a:p>
          <a:p>
            <a:pPr algn="ctr"/>
            <a:r>
              <a:rPr lang="en-US" sz="4400" dirty="0" smtClean="0">
                <a:solidFill>
                  <a:schemeClr val="accent6"/>
                </a:solidFill>
              </a:rPr>
              <a:t>We weren’t initializing RAM at full speed?</a:t>
            </a:r>
          </a:p>
          <a:p>
            <a:pPr algn="ctr"/>
            <a:endParaRPr lang="en-US" sz="4400" dirty="0">
              <a:solidFill>
                <a:schemeClr val="accent6"/>
              </a:solidFill>
            </a:endParaRPr>
          </a:p>
          <a:p>
            <a:pPr algn="ctr"/>
            <a:r>
              <a:rPr lang="en-US" sz="4400" dirty="0" smtClean="0">
                <a:solidFill>
                  <a:schemeClr val="accent6"/>
                </a:solidFill>
              </a:rPr>
              <a:t>Nope.</a:t>
            </a:r>
          </a:p>
          <a:p>
            <a:pPr algn="ctr"/>
            <a:endParaRPr lang="en-US" sz="4400" dirty="0">
              <a:solidFill>
                <a:schemeClr val="accent6"/>
              </a:solidFill>
            </a:endParaRPr>
          </a:p>
          <a:p>
            <a:pPr algn="ctr"/>
            <a:r>
              <a:rPr lang="en-US" sz="4400" dirty="0" smtClean="0">
                <a:solidFill>
                  <a:schemeClr val="accent6"/>
                </a:solidFill>
              </a:rPr>
              <a:t>We do it in this order because </a:t>
            </a:r>
            <a:r>
              <a:rPr lang="en-US" sz="4400" dirty="0" err="1" smtClean="0">
                <a:solidFill>
                  <a:schemeClr val="accent6"/>
                </a:solidFill>
                <a:latin typeface="Courier New" charset="0"/>
                <a:ea typeface="Courier New" charset="0"/>
                <a:cs typeface="Courier New" charset="0"/>
              </a:rPr>
              <a:t>SystemInit</a:t>
            </a:r>
            <a:r>
              <a:rPr lang="en-US" sz="4400" dirty="0" smtClean="0">
                <a:solidFill>
                  <a:schemeClr val="accent6"/>
                </a:solidFill>
                <a:latin typeface="Courier New" charset="0"/>
                <a:ea typeface="Courier New" charset="0"/>
                <a:cs typeface="Courier New" charset="0"/>
              </a:rPr>
              <a:t>() </a:t>
            </a:r>
            <a:r>
              <a:rPr lang="en-US" sz="4400" dirty="0" smtClean="0">
                <a:solidFill>
                  <a:schemeClr val="accent6"/>
                </a:solidFill>
              </a:rPr>
              <a:t>accesses global variables.</a:t>
            </a:r>
            <a:endParaRPr lang="en-US" sz="4400" dirty="0">
              <a:solidFill>
                <a:schemeClr val="accent6"/>
              </a:solidFill>
            </a:endParaRPr>
          </a:p>
        </p:txBody>
      </p:sp>
    </p:spTree>
    <p:extLst>
      <p:ext uri="{BB962C8B-B14F-4D97-AF65-F5344CB8AC3E}">
        <p14:creationId xmlns:p14="http://schemas.microsoft.com/office/powerpoint/2010/main" val="11651370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427" y="176133"/>
            <a:ext cx="11693485" cy="843751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248" y="918752"/>
            <a:ext cx="14081094" cy="6140416"/>
          </a:xfrm>
          <a:prstGeom prst="rect">
            <a:avLst/>
          </a:prstGeom>
        </p:spPr>
      </p:pic>
      <p:sp>
        <p:nvSpPr>
          <p:cNvPr id="4" name="Rectangle 3"/>
          <p:cNvSpPr/>
          <p:nvPr/>
        </p:nvSpPr>
        <p:spPr>
          <a:xfrm>
            <a:off x="6133564" y="3358696"/>
            <a:ext cx="4412953" cy="246438"/>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idx="4294967295"/>
          </p:nvPr>
        </p:nvSpPr>
        <p:spPr>
          <a:xfrm>
            <a:off x="5347179" y="2437201"/>
            <a:ext cx="6529911" cy="3140639"/>
          </a:xfrm>
          <a:solidFill>
            <a:schemeClr val="bg1"/>
          </a:solidFill>
          <a:ln>
            <a:solidFill>
              <a:schemeClr val="accent6"/>
            </a:solidFill>
          </a:ln>
        </p:spPr>
        <p:txBody>
          <a:bodyPr>
            <a:noAutofit/>
          </a:bodyPr>
          <a:lstStyle/>
          <a:p>
            <a:r>
              <a:rPr lang="en-US" sz="3200" dirty="0" smtClean="0">
                <a:solidFill>
                  <a:schemeClr val="accent6"/>
                </a:solidFill>
              </a:rPr>
              <a:t>Initialize the </a:t>
            </a:r>
            <a:r>
              <a:rPr lang="en-US" sz="3200" dirty="0" err="1" smtClean="0">
                <a:solidFill>
                  <a:schemeClr val="accent6"/>
                </a:solidFill>
              </a:rPr>
              <a:t>newLib</a:t>
            </a:r>
            <a:r>
              <a:rPr lang="en-US" sz="3200" dirty="0" smtClean="0">
                <a:solidFill>
                  <a:schemeClr val="accent6"/>
                </a:solidFill>
              </a:rPr>
              <a:t> “C” library.</a:t>
            </a:r>
            <a:br>
              <a:rPr lang="en-US" sz="3200" dirty="0" smtClean="0">
                <a:solidFill>
                  <a:schemeClr val="accent6"/>
                </a:solidFill>
              </a:rPr>
            </a:br>
            <a:r>
              <a:rPr lang="en-US" sz="3200" dirty="0">
                <a:solidFill>
                  <a:schemeClr val="accent6"/>
                </a:solidFill>
              </a:rPr>
              <a:t/>
            </a:r>
            <a:br>
              <a:rPr lang="en-US" sz="3200" dirty="0">
                <a:solidFill>
                  <a:schemeClr val="accent6"/>
                </a:solidFill>
              </a:rPr>
            </a:br>
            <a:r>
              <a:rPr lang="en-US" sz="3200" dirty="0" smtClean="0">
                <a:solidFill>
                  <a:schemeClr val="accent6"/>
                </a:solidFill>
              </a:rPr>
              <a:t>We can start calling some “C” library functions.</a:t>
            </a:r>
            <a:endParaRPr lang="en-US" sz="3200" dirty="0">
              <a:solidFill>
                <a:schemeClr val="accent6"/>
              </a:solidFill>
            </a:endParaRPr>
          </a:p>
        </p:txBody>
      </p:sp>
      <p:sp>
        <p:nvSpPr>
          <p:cNvPr id="14" name="Rectangle 13"/>
          <p:cNvSpPr/>
          <p:nvPr/>
        </p:nvSpPr>
        <p:spPr>
          <a:xfrm>
            <a:off x="965477" y="3262608"/>
            <a:ext cx="4020900" cy="744912"/>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a:stCxn id="7" idx="1"/>
            <a:endCxn id="14" idx="3"/>
          </p:cNvCxnSpPr>
          <p:nvPr/>
        </p:nvCxnSpPr>
        <p:spPr>
          <a:xfrm flipH="1" flipV="1">
            <a:off x="4986377" y="3635064"/>
            <a:ext cx="360802" cy="372457"/>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161799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427" y="176133"/>
            <a:ext cx="11693485" cy="843751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248" y="918752"/>
            <a:ext cx="14081094" cy="6140416"/>
          </a:xfrm>
          <a:prstGeom prst="rect">
            <a:avLst/>
          </a:prstGeom>
        </p:spPr>
      </p:pic>
      <p:sp>
        <p:nvSpPr>
          <p:cNvPr id="4" name="Rectangle 3"/>
          <p:cNvSpPr/>
          <p:nvPr/>
        </p:nvSpPr>
        <p:spPr>
          <a:xfrm>
            <a:off x="6133564" y="3358696"/>
            <a:ext cx="4412953" cy="246438"/>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idx="4294967295"/>
          </p:nvPr>
        </p:nvSpPr>
        <p:spPr>
          <a:xfrm>
            <a:off x="5347179" y="1737361"/>
            <a:ext cx="6529911" cy="1867774"/>
          </a:xfrm>
          <a:solidFill>
            <a:schemeClr val="bg1"/>
          </a:solidFill>
          <a:ln>
            <a:solidFill>
              <a:schemeClr val="accent6"/>
            </a:solidFill>
          </a:ln>
        </p:spPr>
        <p:txBody>
          <a:bodyPr>
            <a:noAutofit/>
          </a:bodyPr>
          <a:lstStyle/>
          <a:p>
            <a:r>
              <a:rPr lang="en-US" sz="3200" dirty="0" smtClean="0">
                <a:solidFill>
                  <a:schemeClr val="accent6"/>
                </a:solidFill>
              </a:rPr>
              <a:t>A couple of house keeping hardware initializations that we need to do that are not part of the standard </a:t>
            </a:r>
            <a:r>
              <a:rPr lang="en-US" sz="3200" dirty="0" err="1" smtClean="0">
                <a:solidFill>
                  <a:schemeClr val="accent6"/>
                </a:solidFill>
                <a:latin typeface="Courier New" charset="0"/>
                <a:ea typeface="Courier New" charset="0"/>
                <a:cs typeface="Courier New" charset="0"/>
              </a:rPr>
              <a:t>SystemInit</a:t>
            </a:r>
            <a:r>
              <a:rPr lang="en-US" sz="3200" dirty="0" smtClean="0">
                <a:solidFill>
                  <a:schemeClr val="accent6"/>
                </a:solidFill>
                <a:latin typeface="Courier New" charset="0"/>
                <a:ea typeface="Courier New" charset="0"/>
                <a:cs typeface="Courier New" charset="0"/>
              </a:rPr>
              <a:t>()</a:t>
            </a:r>
            <a:r>
              <a:rPr lang="en-US" sz="3200" dirty="0" smtClean="0">
                <a:solidFill>
                  <a:schemeClr val="accent6"/>
                </a:solidFill>
              </a:rPr>
              <a:t>go here.</a:t>
            </a:r>
            <a:endParaRPr lang="en-US" sz="3200" dirty="0">
              <a:solidFill>
                <a:schemeClr val="accent6"/>
              </a:solidFill>
            </a:endParaRPr>
          </a:p>
        </p:txBody>
      </p:sp>
      <p:sp>
        <p:nvSpPr>
          <p:cNvPr id="14" name="Rectangle 13"/>
          <p:cNvSpPr/>
          <p:nvPr/>
        </p:nvSpPr>
        <p:spPr>
          <a:xfrm>
            <a:off x="1184932" y="4158720"/>
            <a:ext cx="8288251" cy="744912"/>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a:stCxn id="7" idx="1"/>
          </p:cNvCxnSpPr>
          <p:nvPr/>
        </p:nvCxnSpPr>
        <p:spPr>
          <a:xfrm flipH="1">
            <a:off x="4480560" y="2671248"/>
            <a:ext cx="866619" cy="1487472"/>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02676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ARM eabi </a:t>
            </a:r>
            <a:r>
              <a:rPr lang="mr-IN" dirty="0" smtClean="0"/>
              <a:t>–</a:t>
            </a:r>
            <a:r>
              <a:rPr lang="en-US" dirty="0" smtClean="0"/>
              <a:t> what is it?</a:t>
            </a:r>
            <a:endParaRPr lang="en-US" dirty="0"/>
          </a:p>
        </p:txBody>
      </p:sp>
      <p:sp>
        <p:nvSpPr>
          <p:cNvPr id="3" name="Content Placeholder 2"/>
          <p:cNvSpPr>
            <a:spLocks noGrp="1"/>
          </p:cNvSpPr>
          <p:nvPr>
            <p:ph idx="1"/>
          </p:nvPr>
        </p:nvSpPr>
        <p:spPr/>
        <p:txBody>
          <a:bodyPr/>
          <a:lstStyle/>
          <a:p>
            <a:r>
              <a:rPr lang="en-US" dirty="0" smtClean="0"/>
              <a:t>ARM  Embedded Application Binary Interface</a:t>
            </a:r>
          </a:p>
          <a:p>
            <a:pPr lvl="1"/>
            <a:r>
              <a:rPr lang="en-US" dirty="0" smtClean="0">
                <a:hlinkClick r:id="rId2"/>
              </a:rPr>
              <a:t>https://stackoverflow.com/questions/8060174/what-are-the-purposes-of-the-arm-abi-and-eabi</a:t>
            </a:r>
            <a:endParaRPr lang="en-US" dirty="0" smtClean="0"/>
          </a:p>
          <a:p>
            <a:pPr lvl="1"/>
            <a:endParaRPr lang="en-US" dirty="0"/>
          </a:p>
          <a:p>
            <a:pPr lvl="1"/>
            <a:r>
              <a:rPr lang="en-US" dirty="0" smtClean="0">
                <a:hlinkClick r:id="rId3"/>
              </a:rPr>
              <a:t>https://wiki.debian.org/ArmEabiPort</a:t>
            </a:r>
            <a:endParaRPr lang="en-US" dirty="0" smtClean="0"/>
          </a:p>
          <a:p>
            <a:pPr lvl="1"/>
            <a:endParaRPr lang="en-US" dirty="0"/>
          </a:p>
          <a:p>
            <a:pPr lvl="1"/>
            <a:r>
              <a:rPr lang="en-US" dirty="0" smtClean="0"/>
              <a:t>Defines register calling conventions for bare-metal C.</a:t>
            </a:r>
            <a:endParaRPr lang="en-US" dirty="0"/>
          </a:p>
        </p:txBody>
      </p:sp>
    </p:spTree>
    <p:extLst>
      <p:ext uri="{BB962C8B-B14F-4D97-AF65-F5344CB8AC3E}">
        <p14:creationId xmlns:p14="http://schemas.microsoft.com/office/powerpoint/2010/main" val="516939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427" y="176133"/>
            <a:ext cx="11693485" cy="843751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248" y="918752"/>
            <a:ext cx="14081094" cy="6140416"/>
          </a:xfrm>
          <a:prstGeom prst="rect">
            <a:avLst/>
          </a:prstGeom>
        </p:spPr>
      </p:pic>
      <p:sp>
        <p:nvSpPr>
          <p:cNvPr id="4" name="Rectangle 3"/>
          <p:cNvSpPr/>
          <p:nvPr/>
        </p:nvSpPr>
        <p:spPr>
          <a:xfrm>
            <a:off x="6133564" y="3358696"/>
            <a:ext cx="4412953" cy="246438"/>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idx="4294967295"/>
          </p:nvPr>
        </p:nvSpPr>
        <p:spPr>
          <a:xfrm>
            <a:off x="5347179" y="2437201"/>
            <a:ext cx="6529911" cy="1513007"/>
          </a:xfrm>
          <a:solidFill>
            <a:schemeClr val="bg1"/>
          </a:solidFill>
          <a:ln>
            <a:solidFill>
              <a:schemeClr val="accent6"/>
            </a:solidFill>
          </a:ln>
        </p:spPr>
        <p:txBody>
          <a:bodyPr>
            <a:noAutofit/>
          </a:bodyPr>
          <a:lstStyle/>
          <a:p>
            <a:r>
              <a:rPr lang="en-US" sz="3200" dirty="0" smtClean="0">
                <a:solidFill>
                  <a:schemeClr val="accent6"/>
                </a:solidFill>
              </a:rPr>
              <a:t>We’ve made it to </a:t>
            </a:r>
            <a:r>
              <a:rPr lang="en-US" sz="3200" dirty="0" smtClean="0">
                <a:solidFill>
                  <a:schemeClr val="accent6"/>
                </a:solidFill>
                <a:latin typeface="Courier New" charset="0"/>
                <a:ea typeface="Courier New" charset="0"/>
                <a:cs typeface="Courier New" charset="0"/>
              </a:rPr>
              <a:t>main()</a:t>
            </a:r>
            <a:r>
              <a:rPr lang="en-US" sz="3200" dirty="0" smtClean="0">
                <a:solidFill>
                  <a:schemeClr val="accent6"/>
                </a:solidFill>
              </a:rPr>
              <a:t> !!!!</a:t>
            </a:r>
            <a:endParaRPr lang="en-US" sz="3200" dirty="0">
              <a:solidFill>
                <a:schemeClr val="accent6"/>
              </a:solidFill>
            </a:endParaRPr>
          </a:p>
        </p:txBody>
      </p:sp>
      <p:sp>
        <p:nvSpPr>
          <p:cNvPr id="14" name="Rectangle 13"/>
          <p:cNvSpPr/>
          <p:nvPr/>
        </p:nvSpPr>
        <p:spPr>
          <a:xfrm>
            <a:off x="1148357" y="4981680"/>
            <a:ext cx="4020900" cy="744912"/>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a:stCxn id="7" idx="1"/>
          </p:cNvCxnSpPr>
          <p:nvPr/>
        </p:nvCxnSpPr>
        <p:spPr>
          <a:xfrm flipH="1">
            <a:off x="3090672" y="3193705"/>
            <a:ext cx="2256507" cy="1787975"/>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1" name="Title 6"/>
          <p:cNvSpPr txBox="1">
            <a:spLocks/>
          </p:cNvSpPr>
          <p:nvPr/>
        </p:nvSpPr>
        <p:spPr>
          <a:xfrm>
            <a:off x="5672628" y="4871703"/>
            <a:ext cx="5650476" cy="1513007"/>
          </a:xfrm>
          <a:prstGeom prst="rect">
            <a:avLst/>
          </a:prstGeom>
          <a:solidFill>
            <a:schemeClr val="bg1"/>
          </a:solidFill>
          <a:ln>
            <a:solidFill>
              <a:schemeClr val="accent6"/>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accent6"/>
                </a:solidFill>
                <a:latin typeface="Courier New" charset="0"/>
                <a:ea typeface="Courier New" charset="0"/>
                <a:cs typeface="Courier New" charset="0"/>
              </a:rPr>
              <a:t>m</a:t>
            </a:r>
            <a:r>
              <a:rPr lang="en-US" sz="3200" dirty="0" smtClean="0">
                <a:solidFill>
                  <a:schemeClr val="accent6"/>
                </a:solidFill>
                <a:latin typeface="Courier New" charset="0"/>
                <a:ea typeface="Courier New" charset="0"/>
                <a:cs typeface="Courier New" charset="0"/>
              </a:rPr>
              <a:t>ain() </a:t>
            </a:r>
            <a:r>
              <a:rPr lang="en-US" sz="3200" dirty="0" smtClean="0">
                <a:solidFill>
                  <a:schemeClr val="accent6"/>
                </a:solidFill>
              </a:rPr>
              <a:t>should not return, but get stuck here to minimize confusion if it does.</a:t>
            </a:r>
            <a:endParaRPr lang="en-US" sz="3200" dirty="0">
              <a:solidFill>
                <a:schemeClr val="accent6"/>
              </a:solidFill>
            </a:endParaRPr>
          </a:p>
        </p:txBody>
      </p:sp>
      <p:sp>
        <p:nvSpPr>
          <p:cNvPr id="12" name="Rectangle 11"/>
          <p:cNvSpPr/>
          <p:nvPr/>
        </p:nvSpPr>
        <p:spPr>
          <a:xfrm>
            <a:off x="1190793" y="6144768"/>
            <a:ext cx="4020900" cy="359064"/>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H="1">
            <a:off x="5211693" y="5589432"/>
            <a:ext cx="460935" cy="635729"/>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813605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291" y="176133"/>
            <a:ext cx="11836501" cy="8473319"/>
          </a:xfrm>
          <a:prstGeom prst="rect">
            <a:avLst/>
          </a:prstGeom>
        </p:spPr>
      </p:pic>
      <p:sp>
        <p:nvSpPr>
          <p:cNvPr id="4" name="Rectangle 3"/>
          <p:cNvSpPr/>
          <p:nvPr/>
        </p:nvSpPr>
        <p:spPr>
          <a:xfrm>
            <a:off x="6133564" y="3358696"/>
            <a:ext cx="4412953" cy="246438"/>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idx="4294967295"/>
          </p:nvPr>
        </p:nvSpPr>
        <p:spPr>
          <a:xfrm>
            <a:off x="5347179" y="2437201"/>
            <a:ext cx="6529911" cy="2155831"/>
          </a:xfrm>
          <a:solidFill>
            <a:schemeClr val="bg1"/>
          </a:solidFill>
          <a:ln>
            <a:solidFill>
              <a:schemeClr val="accent6"/>
            </a:solidFill>
          </a:ln>
        </p:spPr>
        <p:txBody>
          <a:bodyPr>
            <a:noAutofit/>
          </a:bodyPr>
          <a:lstStyle/>
          <a:p>
            <a:r>
              <a:rPr lang="en-US" sz="3200" dirty="0" smtClean="0">
                <a:solidFill>
                  <a:schemeClr val="accent6"/>
                </a:solidFill>
              </a:rPr>
              <a:t>Great news</a:t>
            </a:r>
            <a:r>
              <a:rPr lang="en-US" sz="3200" dirty="0">
                <a:solidFill>
                  <a:schemeClr val="accent6"/>
                </a:solidFill>
              </a:rPr>
              <a:t>!</a:t>
            </a:r>
            <a:r>
              <a:rPr lang="en-US" sz="3200" dirty="0" smtClean="0">
                <a:solidFill>
                  <a:schemeClr val="accent6"/>
                </a:solidFill>
              </a:rPr>
              <a:t> </a:t>
            </a:r>
            <a:br>
              <a:rPr lang="en-US" sz="3200" dirty="0" smtClean="0">
                <a:solidFill>
                  <a:schemeClr val="accent6"/>
                </a:solidFill>
              </a:rPr>
            </a:br>
            <a:r>
              <a:rPr lang="en-US" sz="3200" dirty="0">
                <a:solidFill>
                  <a:schemeClr val="accent6"/>
                </a:solidFill>
              </a:rPr>
              <a:t/>
            </a:r>
            <a:br>
              <a:rPr lang="en-US" sz="3200" dirty="0">
                <a:solidFill>
                  <a:schemeClr val="accent6"/>
                </a:solidFill>
              </a:rPr>
            </a:br>
            <a:r>
              <a:rPr lang="en-US" sz="3200" dirty="0" smtClean="0">
                <a:solidFill>
                  <a:schemeClr val="accent6"/>
                </a:solidFill>
              </a:rPr>
              <a:t>Our processor is running (Air Quotes) “application” code in </a:t>
            </a:r>
            <a:r>
              <a:rPr lang="en-US" sz="3200" dirty="0" err="1" smtClean="0">
                <a:solidFill>
                  <a:schemeClr val="accent6"/>
                </a:solidFill>
              </a:rPr>
              <a:t>main.c</a:t>
            </a:r>
            <a:r>
              <a:rPr lang="en-US" sz="3200" dirty="0" smtClean="0">
                <a:solidFill>
                  <a:schemeClr val="accent6"/>
                </a:solidFill>
              </a:rPr>
              <a:t> .</a:t>
            </a:r>
            <a:endParaRPr lang="en-US" sz="3200" dirty="0">
              <a:solidFill>
                <a:schemeClr val="accent6"/>
              </a:solidFill>
            </a:endParaRPr>
          </a:p>
        </p:txBody>
      </p:sp>
      <p:cxnSp>
        <p:nvCxnSpPr>
          <p:cNvPr id="10" name="Straight Arrow Connector 9"/>
          <p:cNvCxnSpPr>
            <a:stCxn id="7" idx="0"/>
          </p:cNvCxnSpPr>
          <p:nvPr/>
        </p:nvCxnSpPr>
        <p:spPr>
          <a:xfrm flipV="1">
            <a:off x="8612135" y="713233"/>
            <a:ext cx="129529" cy="1723968"/>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8028432" y="0"/>
            <a:ext cx="1463040" cy="713232"/>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0954512" y="0"/>
            <a:ext cx="1237488" cy="621792"/>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a:stCxn id="7" idx="0"/>
          </p:cNvCxnSpPr>
          <p:nvPr/>
        </p:nvCxnSpPr>
        <p:spPr>
          <a:xfrm flipV="1">
            <a:off x="8612135" y="621793"/>
            <a:ext cx="2891017" cy="1815408"/>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452811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291" y="176133"/>
            <a:ext cx="11836501" cy="8473319"/>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64017"/>
            <a:ext cx="16783271" cy="6421999"/>
          </a:xfrm>
          <a:prstGeom prst="rect">
            <a:avLst/>
          </a:prstGeom>
        </p:spPr>
      </p:pic>
      <p:sp>
        <p:nvSpPr>
          <p:cNvPr id="4" name="Rectangle 3"/>
          <p:cNvSpPr/>
          <p:nvPr/>
        </p:nvSpPr>
        <p:spPr>
          <a:xfrm>
            <a:off x="6133564" y="3358696"/>
            <a:ext cx="4412953" cy="246438"/>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idx="4294967295"/>
          </p:nvPr>
        </p:nvSpPr>
        <p:spPr>
          <a:xfrm>
            <a:off x="5109435" y="1449303"/>
            <a:ext cx="6529911" cy="2155831"/>
          </a:xfrm>
          <a:solidFill>
            <a:schemeClr val="bg1"/>
          </a:solidFill>
          <a:ln>
            <a:solidFill>
              <a:schemeClr val="accent6"/>
            </a:solidFill>
          </a:ln>
        </p:spPr>
        <p:txBody>
          <a:bodyPr>
            <a:noAutofit/>
          </a:bodyPr>
          <a:lstStyle/>
          <a:p>
            <a:r>
              <a:rPr lang="en-US" sz="3200" dirty="0" smtClean="0">
                <a:solidFill>
                  <a:schemeClr val="accent6"/>
                </a:solidFill>
              </a:rPr>
              <a:t>A very simple low level application.</a:t>
            </a:r>
            <a:br>
              <a:rPr lang="en-US" sz="3200" dirty="0" smtClean="0">
                <a:solidFill>
                  <a:schemeClr val="accent6"/>
                </a:solidFill>
              </a:rPr>
            </a:br>
            <a:r>
              <a:rPr lang="en-US" sz="3200" dirty="0" smtClean="0">
                <a:solidFill>
                  <a:schemeClr val="accent6"/>
                </a:solidFill>
              </a:rPr>
              <a:t/>
            </a:r>
            <a:br>
              <a:rPr lang="en-US" sz="3200" dirty="0" smtClean="0">
                <a:solidFill>
                  <a:schemeClr val="accent6"/>
                </a:solidFill>
              </a:rPr>
            </a:br>
            <a:r>
              <a:rPr lang="en-US" sz="3200" dirty="0" smtClean="0">
                <a:solidFill>
                  <a:schemeClr val="accent6"/>
                </a:solidFill>
              </a:rPr>
              <a:t>It toggles General Purpose IOs (GPIOs) and sends messages out a serial port. </a:t>
            </a:r>
            <a:endParaRPr lang="en-US" sz="3200" dirty="0">
              <a:solidFill>
                <a:schemeClr val="accent6"/>
              </a:solidFill>
            </a:endParaRPr>
          </a:p>
        </p:txBody>
      </p:sp>
    </p:spTree>
    <p:extLst>
      <p:ext uri="{BB962C8B-B14F-4D97-AF65-F5344CB8AC3E}">
        <p14:creationId xmlns:p14="http://schemas.microsoft.com/office/powerpoint/2010/main" val="155058184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291" y="176133"/>
            <a:ext cx="11836501" cy="8473319"/>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64017"/>
            <a:ext cx="16783271" cy="6421999"/>
          </a:xfrm>
          <a:prstGeom prst="rect">
            <a:avLst/>
          </a:prstGeom>
        </p:spPr>
      </p:pic>
      <p:sp>
        <p:nvSpPr>
          <p:cNvPr id="4" name="Rectangle 3"/>
          <p:cNvSpPr/>
          <p:nvPr/>
        </p:nvSpPr>
        <p:spPr>
          <a:xfrm>
            <a:off x="1506701" y="4852931"/>
            <a:ext cx="3760244" cy="1077916"/>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idx="4294967295"/>
          </p:nvPr>
        </p:nvSpPr>
        <p:spPr>
          <a:xfrm>
            <a:off x="5662089" y="2267712"/>
            <a:ext cx="6529911" cy="3663135"/>
          </a:xfrm>
          <a:solidFill>
            <a:schemeClr val="bg1"/>
          </a:solidFill>
          <a:ln>
            <a:solidFill>
              <a:schemeClr val="accent6"/>
            </a:solidFill>
          </a:ln>
        </p:spPr>
        <p:txBody>
          <a:bodyPr>
            <a:noAutofit/>
          </a:bodyPr>
          <a:lstStyle/>
          <a:p>
            <a:r>
              <a:rPr lang="en-US" sz="3200" dirty="0" smtClean="0">
                <a:solidFill>
                  <a:schemeClr val="accent6"/>
                </a:solidFill>
              </a:rPr>
              <a:t>Yes. I’m paranoid. </a:t>
            </a:r>
            <a:r>
              <a:rPr lang="en-US" sz="3200" dirty="0">
                <a:solidFill>
                  <a:schemeClr val="accent6"/>
                </a:solidFill>
              </a:rPr>
              <a:t>O</a:t>
            </a:r>
            <a:r>
              <a:rPr lang="en-US" sz="3200" dirty="0" smtClean="0">
                <a:solidFill>
                  <a:schemeClr val="accent6"/>
                </a:solidFill>
              </a:rPr>
              <a:t>r experienced. Running a KRAKEN off the end the stack can run your whole day.</a:t>
            </a:r>
            <a:br>
              <a:rPr lang="en-US" sz="3200" dirty="0" smtClean="0">
                <a:solidFill>
                  <a:schemeClr val="accent6"/>
                </a:solidFill>
              </a:rPr>
            </a:br>
            <a:r>
              <a:rPr lang="en-US" sz="3200" dirty="0">
                <a:solidFill>
                  <a:schemeClr val="accent6"/>
                </a:solidFill>
              </a:rPr>
              <a:t/>
            </a:r>
            <a:br>
              <a:rPr lang="en-US" sz="3200" dirty="0">
                <a:solidFill>
                  <a:schemeClr val="accent6"/>
                </a:solidFill>
              </a:rPr>
            </a:br>
            <a:r>
              <a:rPr lang="en-US" sz="3200" dirty="0" smtClean="0">
                <a:solidFill>
                  <a:schemeClr val="accent6"/>
                </a:solidFill>
              </a:rPr>
              <a:t>I tend to drop these loops at the bottom of any function that should never return.</a:t>
            </a:r>
            <a:endParaRPr lang="en-US" sz="3200" dirty="0">
              <a:solidFill>
                <a:schemeClr val="accent6"/>
              </a:solidFill>
            </a:endParaRPr>
          </a:p>
        </p:txBody>
      </p:sp>
      <p:cxnSp>
        <p:nvCxnSpPr>
          <p:cNvPr id="6" name="Straight Arrow Connector 5"/>
          <p:cNvCxnSpPr>
            <a:endCxn id="7" idx="1"/>
          </p:cNvCxnSpPr>
          <p:nvPr/>
        </p:nvCxnSpPr>
        <p:spPr>
          <a:xfrm flipV="1">
            <a:off x="3401568" y="4099280"/>
            <a:ext cx="2260521" cy="753651"/>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687223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9536" y="2874515"/>
            <a:ext cx="10533889" cy="1446550"/>
          </a:xfrm>
          <a:prstGeom prst="rect">
            <a:avLst/>
          </a:prstGeom>
          <a:noFill/>
        </p:spPr>
        <p:txBody>
          <a:bodyPr wrap="square" rtlCol="0">
            <a:spAutoFit/>
          </a:bodyPr>
          <a:lstStyle/>
          <a:p>
            <a:pPr algn="ctr"/>
            <a:r>
              <a:rPr lang="en-US" sz="4400" dirty="0" smtClean="0">
                <a:solidFill>
                  <a:schemeClr val="accent6"/>
                </a:solidFill>
              </a:rPr>
              <a:t>Let’s talk about the GPIO and Serial drivers</a:t>
            </a:r>
          </a:p>
          <a:p>
            <a:pPr algn="ctr"/>
            <a:r>
              <a:rPr lang="en-US" sz="4400" dirty="0">
                <a:solidFill>
                  <a:schemeClr val="accent6"/>
                </a:solidFill>
              </a:rPr>
              <a:t>a</a:t>
            </a:r>
            <a:r>
              <a:rPr lang="en-US" sz="4400" dirty="0" smtClean="0">
                <a:solidFill>
                  <a:schemeClr val="accent6"/>
                </a:solidFill>
              </a:rPr>
              <a:t>nd the main infinite loop.</a:t>
            </a:r>
          </a:p>
        </p:txBody>
      </p:sp>
    </p:spTree>
    <p:extLst>
      <p:ext uri="{BB962C8B-B14F-4D97-AF65-F5344CB8AC3E}">
        <p14:creationId xmlns:p14="http://schemas.microsoft.com/office/powerpoint/2010/main" val="161487023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9184" y="405635"/>
            <a:ext cx="10533889" cy="6432530"/>
          </a:xfrm>
          <a:prstGeom prst="rect">
            <a:avLst/>
          </a:prstGeom>
          <a:noFill/>
        </p:spPr>
        <p:txBody>
          <a:bodyPr wrap="square" rtlCol="0">
            <a:spAutoFit/>
          </a:bodyPr>
          <a:lstStyle/>
          <a:p>
            <a:r>
              <a:rPr lang="en-US" sz="4400" dirty="0" smtClean="0">
                <a:solidFill>
                  <a:schemeClr val="accent6"/>
                </a:solidFill>
              </a:rPr>
              <a:t>Here’s some handy links to browse the GPIO code:</a:t>
            </a:r>
            <a:endParaRPr lang="en-US" sz="4400" dirty="0">
              <a:solidFill>
                <a:schemeClr val="accent6"/>
              </a:solidFill>
            </a:endParaRPr>
          </a:p>
          <a:p>
            <a:endParaRPr lang="en-US" dirty="0" smtClean="0">
              <a:solidFill>
                <a:schemeClr val="accent6"/>
              </a:solidFill>
              <a:latin typeface="Cordia New" charset="0"/>
              <a:ea typeface="Cordia New" charset="0"/>
              <a:cs typeface="Cordia New" charset="0"/>
              <a:hlinkClick r:id="rId2"/>
            </a:endParaRPr>
          </a:p>
          <a:p>
            <a:r>
              <a:rPr lang="en-US" dirty="0">
                <a:solidFill>
                  <a:schemeClr val="accent6"/>
                </a:solidFill>
                <a:latin typeface="Cordia New" charset="0"/>
                <a:ea typeface="Cordia New" charset="0"/>
                <a:cs typeface="Cordia New" charset="0"/>
                <a:hlinkClick r:id="rId2"/>
              </a:rPr>
              <a:t>https://github.com/MikeStitt/lowLevelProgrammingByExample/blob/master/presentations/20170726-meetup-embedded-gr/hal.stm.stm32f4xx.board.brd_cust_0000_0001/source/board/gpioConfig.c</a:t>
            </a:r>
          </a:p>
          <a:p>
            <a:r>
              <a:rPr lang="en-US" dirty="0" smtClean="0">
                <a:solidFill>
                  <a:schemeClr val="accent6"/>
                </a:solidFill>
                <a:latin typeface="Cordia New" charset="0"/>
                <a:ea typeface="Cordia New" charset="0"/>
                <a:cs typeface="Cordia New" charset="0"/>
                <a:hlinkClick r:id="rId2"/>
              </a:rPr>
              <a:t>https</a:t>
            </a:r>
            <a:r>
              <a:rPr lang="en-US" dirty="0">
                <a:solidFill>
                  <a:schemeClr val="accent6"/>
                </a:solidFill>
                <a:latin typeface="Cordia New" charset="0"/>
                <a:ea typeface="Cordia New" charset="0"/>
                <a:cs typeface="Cordia New" charset="0"/>
                <a:hlinkClick r:id="rId2"/>
              </a:rPr>
              <a:t>://</a:t>
            </a:r>
            <a:r>
              <a:rPr lang="en-US" dirty="0" smtClean="0">
                <a:solidFill>
                  <a:schemeClr val="accent6"/>
                </a:solidFill>
                <a:latin typeface="Cordia New" charset="0"/>
                <a:ea typeface="Cordia New" charset="0"/>
                <a:cs typeface="Cordia New" charset="0"/>
                <a:hlinkClick r:id="rId2"/>
              </a:rPr>
              <a:t>github.com/MikeStitt/lowLevelProgrammingByExample/blob/master/presentations/20170726-meetup-embedded-gr/app.contents/source/startup/main.c#L53</a:t>
            </a:r>
            <a:endParaRPr lang="en-US" dirty="0" smtClean="0">
              <a:solidFill>
                <a:schemeClr val="accent6"/>
              </a:solidFill>
              <a:latin typeface="Cordia New" charset="0"/>
              <a:ea typeface="Cordia New" charset="0"/>
              <a:cs typeface="Cordia New" charset="0"/>
            </a:endParaRPr>
          </a:p>
          <a:p>
            <a:endParaRPr lang="en-US" dirty="0">
              <a:solidFill>
                <a:schemeClr val="accent6"/>
              </a:solidFill>
              <a:latin typeface="Cordia New" charset="0"/>
              <a:ea typeface="Cordia New" charset="0"/>
              <a:cs typeface="Cordia New" charset="0"/>
            </a:endParaRPr>
          </a:p>
          <a:p>
            <a:r>
              <a:rPr lang="en-US" dirty="0">
                <a:solidFill>
                  <a:schemeClr val="accent6"/>
                </a:solidFill>
                <a:latin typeface="Cordia New" charset="0"/>
                <a:ea typeface="Cordia New" charset="0"/>
                <a:cs typeface="Cordia New" charset="0"/>
                <a:hlinkClick r:id="rId3"/>
              </a:rPr>
              <a:t>https://</a:t>
            </a:r>
            <a:r>
              <a:rPr lang="en-US" dirty="0" smtClean="0">
                <a:solidFill>
                  <a:schemeClr val="accent6"/>
                </a:solidFill>
                <a:latin typeface="Cordia New" charset="0"/>
                <a:ea typeface="Cordia New" charset="0"/>
                <a:cs typeface="Cordia New" charset="0"/>
                <a:hlinkClick r:id="rId3"/>
              </a:rPr>
              <a:t>github.com/MikeStitt/lowLevelProgrammingByExample/blob/master/presentations/20170726-meetup-embedded-gr/bsp/source/board/gpioDriver.c#L1</a:t>
            </a:r>
            <a:endParaRPr lang="en-US" dirty="0" smtClean="0">
              <a:solidFill>
                <a:schemeClr val="accent6"/>
              </a:solidFill>
              <a:latin typeface="Cordia New" charset="0"/>
              <a:ea typeface="Cordia New" charset="0"/>
              <a:cs typeface="Cordia New" charset="0"/>
            </a:endParaRPr>
          </a:p>
          <a:p>
            <a:endParaRPr lang="en-US" dirty="0">
              <a:solidFill>
                <a:schemeClr val="accent6"/>
              </a:solidFill>
              <a:latin typeface="Cordia New" charset="0"/>
              <a:ea typeface="Cordia New" charset="0"/>
              <a:cs typeface="Cordia New" charset="0"/>
            </a:endParaRPr>
          </a:p>
          <a:p>
            <a:r>
              <a:rPr lang="en-US" dirty="0">
                <a:solidFill>
                  <a:schemeClr val="accent6"/>
                </a:solidFill>
                <a:latin typeface="Cordia New" charset="0"/>
                <a:ea typeface="Cordia New" charset="0"/>
                <a:cs typeface="Cordia New" charset="0"/>
                <a:hlinkClick r:id="rId4"/>
              </a:rPr>
              <a:t>https://</a:t>
            </a:r>
            <a:r>
              <a:rPr lang="en-US" dirty="0" smtClean="0">
                <a:solidFill>
                  <a:schemeClr val="accent6"/>
                </a:solidFill>
                <a:latin typeface="Cordia New" charset="0"/>
                <a:ea typeface="Cordia New" charset="0"/>
                <a:cs typeface="Cordia New" charset="0"/>
                <a:hlinkClick r:id="rId4"/>
              </a:rPr>
              <a:t>github.com/MikeStitt/lowLevelProgrammingByExample/blob/master/presentations/20170726-meetup-embedded-gr/hal.stm.stm32f4xx.common/source/board/gpioDriverImplement.h#L10</a:t>
            </a:r>
            <a:endParaRPr lang="en-US" dirty="0" smtClean="0">
              <a:solidFill>
                <a:schemeClr val="accent6"/>
              </a:solidFill>
              <a:latin typeface="Cordia New" charset="0"/>
              <a:ea typeface="Cordia New" charset="0"/>
              <a:cs typeface="Cordia New" charset="0"/>
            </a:endParaRPr>
          </a:p>
          <a:p>
            <a:endParaRPr lang="en-US" dirty="0">
              <a:solidFill>
                <a:schemeClr val="accent6"/>
              </a:solidFill>
              <a:latin typeface="Cordia New" charset="0"/>
              <a:ea typeface="Cordia New" charset="0"/>
              <a:cs typeface="Cordia New" charset="0"/>
            </a:endParaRPr>
          </a:p>
          <a:p>
            <a:r>
              <a:rPr lang="en-US" dirty="0">
                <a:solidFill>
                  <a:schemeClr val="accent6"/>
                </a:solidFill>
                <a:latin typeface="Cordia New" charset="0"/>
                <a:ea typeface="Cordia New" charset="0"/>
                <a:cs typeface="Cordia New" charset="0"/>
              </a:rPr>
              <a:t>https://</a:t>
            </a:r>
            <a:r>
              <a:rPr lang="en-US" dirty="0" err="1">
                <a:solidFill>
                  <a:schemeClr val="accent6"/>
                </a:solidFill>
                <a:latin typeface="Cordia New" charset="0"/>
                <a:ea typeface="Cordia New" charset="0"/>
                <a:cs typeface="Cordia New" charset="0"/>
              </a:rPr>
              <a:t>github.com</a:t>
            </a:r>
            <a:r>
              <a:rPr lang="en-US" dirty="0">
                <a:solidFill>
                  <a:schemeClr val="accent6"/>
                </a:solidFill>
                <a:latin typeface="Cordia New" charset="0"/>
                <a:ea typeface="Cordia New" charset="0"/>
                <a:cs typeface="Cordia New" charset="0"/>
              </a:rPr>
              <a:t>/</a:t>
            </a:r>
            <a:r>
              <a:rPr lang="en-US" dirty="0" err="1">
                <a:solidFill>
                  <a:schemeClr val="accent6"/>
                </a:solidFill>
                <a:latin typeface="Cordia New" charset="0"/>
                <a:ea typeface="Cordia New" charset="0"/>
                <a:cs typeface="Cordia New" charset="0"/>
              </a:rPr>
              <a:t>MikeStitt</a:t>
            </a:r>
            <a:r>
              <a:rPr lang="en-US" dirty="0">
                <a:solidFill>
                  <a:schemeClr val="accent6"/>
                </a:solidFill>
                <a:latin typeface="Cordia New" charset="0"/>
                <a:ea typeface="Cordia New" charset="0"/>
                <a:cs typeface="Cordia New" charset="0"/>
              </a:rPr>
              <a:t>/</a:t>
            </a:r>
            <a:r>
              <a:rPr lang="en-US" dirty="0" err="1">
                <a:solidFill>
                  <a:schemeClr val="accent6"/>
                </a:solidFill>
                <a:latin typeface="Cordia New" charset="0"/>
                <a:ea typeface="Cordia New" charset="0"/>
                <a:cs typeface="Cordia New" charset="0"/>
              </a:rPr>
              <a:t>lowLevelProgrammingByExample</a:t>
            </a:r>
            <a:r>
              <a:rPr lang="en-US" dirty="0">
                <a:solidFill>
                  <a:schemeClr val="accent6"/>
                </a:solidFill>
                <a:latin typeface="Cordia New" charset="0"/>
                <a:ea typeface="Cordia New" charset="0"/>
                <a:cs typeface="Cordia New" charset="0"/>
              </a:rPr>
              <a:t>/blob/master/presentations/20170726-meetup-embedded-gr/</a:t>
            </a:r>
            <a:r>
              <a:rPr lang="en-US" dirty="0" err="1">
                <a:solidFill>
                  <a:schemeClr val="accent6"/>
                </a:solidFill>
                <a:latin typeface="Cordia New" charset="0"/>
                <a:ea typeface="Cordia New" charset="0"/>
                <a:cs typeface="Cordia New" charset="0"/>
              </a:rPr>
              <a:t>bsp</a:t>
            </a:r>
            <a:r>
              <a:rPr lang="en-US" dirty="0">
                <a:solidFill>
                  <a:schemeClr val="accent6"/>
                </a:solidFill>
                <a:latin typeface="Cordia New" charset="0"/>
                <a:ea typeface="Cordia New" charset="0"/>
                <a:cs typeface="Cordia New" charset="0"/>
              </a:rPr>
              <a:t>/source/board/gpioDriver.c#L10</a:t>
            </a:r>
            <a:endParaRPr lang="en-US" dirty="0" smtClean="0">
              <a:solidFill>
                <a:schemeClr val="accent6"/>
              </a:solidFill>
              <a:latin typeface="Cordia New" charset="0"/>
              <a:ea typeface="Cordia New" charset="0"/>
              <a:cs typeface="Cordia New" charset="0"/>
            </a:endParaRPr>
          </a:p>
          <a:p>
            <a:endParaRPr lang="en-US" dirty="0">
              <a:solidFill>
                <a:schemeClr val="accent6"/>
              </a:solidFill>
              <a:latin typeface="Cordia New" charset="0"/>
              <a:ea typeface="Cordia New" charset="0"/>
              <a:cs typeface="Cordia New" charset="0"/>
            </a:endParaRPr>
          </a:p>
          <a:p>
            <a:endParaRPr lang="en-US" dirty="0" smtClean="0">
              <a:solidFill>
                <a:schemeClr val="accent6"/>
              </a:solidFill>
              <a:latin typeface="Cordia New" charset="0"/>
              <a:ea typeface="Cordia New" charset="0"/>
              <a:cs typeface="Cordia New" charset="0"/>
            </a:endParaRPr>
          </a:p>
          <a:p>
            <a:endParaRPr lang="en-US" dirty="0">
              <a:solidFill>
                <a:schemeClr val="accent6"/>
              </a:solidFill>
              <a:latin typeface="Cordia New" charset="0"/>
              <a:ea typeface="Cordia New" charset="0"/>
              <a:cs typeface="Cordia New" charset="0"/>
            </a:endParaRPr>
          </a:p>
          <a:p>
            <a:endParaRPr lang="en-US" dirty="0" smtClean="0">
              <a:solidFill>
                <a:schemeClr val="accent6"/>
              </a:solidFill>
              <a:latin typeface="Cordia New" charset="0"/>
              <a:ea typeface="Cordia New" charset="0"/>
              <a:cs typeface="Cordia New" charset="0"/>
            </a:endParaRPr>
          </a:p>
        </p:txBody>
      </p:sp>
    </p:spTree>
    <p:extLst>
      <p:ext uri="{BB962C8B-B14F-4D97-AF65-F5344CB8AC3E}">
        <p14:creationId xmlns:p14="http://schemas.microsoft.com/office/powerpoint/2010/main" val="113051479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9184" y="405635"/>
            <a:ext cx="10533889" cy="5601533"/>
          </a:xfrm>
          <a:prstGeom prst="rect">
            <a:avLst/>
          </a:prstGeom>
          <a:noFill/>
        </p:spPr>
        <p:txBody>
          <a:bodyPr wrap="square" rtlCol="0">
            <a:spAutoFit/>
          </a:bodyPr>
          <a:lstStyle/>
          <a:p>
            <a:r>
              <a:rPr lang="en-US" sz="4400" dirty="0" smtClean="0">
                <a:solidFill>
                  <a:schemeClr val="accent6"/>
                </a:solidFill>
              </a:rPr>
              <a:t>Here’s some handy links to browse the Serial code:</a:t>
            </a:r>
            <a:endParaRPr lang="en-US" sz="4400" dirty="0">
              <a:solidFill>
                <a:schemeClr val="accent6"/>
              </a:solidFill>
            </a:endParaRPr>
          </a:p>
          <a:p>
            <a:endParaRPr lang="en-US" dirty="0" smtClean="0">
              <a:solidFill>
                <a:schemeClr val="accent6"/>
              </a:solidFill>
              <a:latin typeface="Cordia New" charset="0"/>
              <a:ea typeface="Cordia New" charset="0"/>
              <a:cs typeface="Cordia New" charset="0"/>
              <a:hlinkClick r:id="rId2"/>
            </a:endParaRPr>
          </a:p>
          <a:p>
            <a:r>
              <a:rPr lang="en-US" dirty="0">
                <a:solidFill>
                  <a:schemeClr val="accent6"/>
                </a:solidFill>
                <a:latin typeface="Cordia New" charset="0"/>
                <a:ea typeface="Cordia New" charset="0"/>
                <a:cs typeface="Cordia New" charset="0"/>
                <a:hlinkClick r:id="rId3"/>
              </a:rPr>
              <a:t>https://</a:t>
            </a:r>
            <a:r>
              <a:rPr lang="en-US" dirty="0" smtClean="0">
                <a:solidFill>
                  <a:schemeClr val="accent6"/>
                </a:solidFill>
                <a:latin typeface="Cordia New" charset="0"/>
                <a:ea typeface="Cordia New" charset="0"/>
                <a:cs typeface="Cordia New" charset="0"/>
                <a:hlinkClick r:id="rId3"/>
              </a:rPr>
              <a:t>github.com/MikeStitt/lowLevelProgrammingByExample/blob/master/presentations/20170726-meetup-embedded-gr/hal.stm.stm32f4xx.board.brd_cust_0000_0001/source/board/serialPortConfig.c</a:t>
            </a:r>
            <a:endParaRPr lang="en-US" dirty="0" smtClean="0">
              <a:solidFill>
                <a:schemeClr val="accent6"/>
              </a:solidFill>
              <a:latin typeface="Cordia New" charset="0"/>
              <a:ea typeface="Cordia New" charset="0"/>
              <a:cs typeface="Cordia New" charset="0"/>
            </a:endParaRPr>
          </a:p>
          <a:p>
            <a:endParaRPr lang="en-US" dirty="0">
              <a:solidFill>
                <a:schemeClr val="accent6"/>
              </a:solidFill>
              <a:latin typeface="Cordia New" charset="0"/>
              <a:ea typeface="Cordia New" charset="0"/>
              <a:cs typeface="Cordia New" charset="0"/>
            </a:endParaRPr>
          </a:p>
          <a:p>
            <a:r>
              <a:rPr lang="en-US" dirty="0">
                <a:solidFill>
                  <a:schemeClr val="accent6"/>
                </a:solidFill>
                <a:latin typeface="Cordia New" charset="0"/>
                <a:ea typeface="Cordia New" charset="0"/>
                <a:cs typeface="Cordia New" charset="0"/>
                <a:hlinkClick r:id="rId4"/>
              </a:rPr>
              <a:t>https://</a:t>
            </a:r>
            <a:r>
              <a:rPr lang="en-US" dirty="0" smtClean="0">
                <a:solidFill>
                  <a:schemeClr val="accent6"/>
                </a:solidFill>
                <a:latin typeface="Cordia New" charset="0"/>
                <a:ea typeface="Cordia New" charset="0"/>
                <a:cs typeface="Cordia New" charset="0"/>
                <a:hlinkClick r:id="rId4"/>
              </a:rPr>
              <a:t>github.com/MikeStitt/lowLevelProgrammingByExample/blob/master/presentations/20170726-meetup-embedded-gr/bsp/source/board/serialPortDriver.c#L3</a:t>
            </a:r>
            <a:endParaRPr lang="en-US" dirty="0" smtClean="0">
              <a:solidFill>
                <a:schemeClr val="accent6"/>
              </a:solidFill>
              <a:latin typeface="Cordia New" charset="0"/>
              <a:ea typeface="Cordia New" charset="0"/>
              <a:cs typeface="Cordia New" charset="0"/>
            </a:endParaRPr>
          </a:p>
          <a:p>
            <a:endParaRPr lang="en-US" dirty="0">
              <a:solidFill>
                <a:schemeClr val="accent6"/>
              </a:solidFill>
              <a:latin typeface="Cordia New" charset="0"/>
              <a:ea typeface="Cordia New" charset="0"/>
              <a:cs typeface="Cordia New" charset="0"/>
            </a:endParaRPr>
          </a:p>
          <a:p>
            <a:r>
              <a:rPr lang="en-US" dirty="0">
                <a:solidFill>
                  <a:schemeClr val="accent6"/>
                </a:solidFill>
                <a:latin typeface="Cordia New" charset="0"/>
                <a:ea typeface="Cordia New" charset="0"/>
                <a:cs typeface="Cordia New" charset="0"/>
                <a:hlinkClick r:id="rId5"/>
              </a:rPr>
              <a:t>https://</a:t>
            </a:r>
            <a:r>
              <a:rPr lang="en-US" dirty="0" smtClean="0">
                <a:solidFill>
                  <a:schemeClr val="accent6"/>
                </a:solidFill>
                <a:latin typeface="Cordia New" charset="0"/>
                <a:ea typeface="Cordia New" charset="0"/>
                <a:cs typeface="Cordia New" charset="0"/>
                <a:hlinkClick r:id="rId5"/>
              </a:rPr>
              <a:t>github.com/MikeStitt/lowLevelProgrammingByExample/blob/master/presentations/20170726-meetup-embedded-gr/bsp/source/board/serialPortDriver.h#L40</a:t>
            </a:r>
            <a:endParaRPr lang="en-US" dirty="0" smtClean="0">
              <a:solidFill>
                <a:schemeClr val="accent6"/>
              </a:solidFill>
              <a:latin typeface="Cordia New" charset="0"/>
              <a:ea typeface="Cordia New" charset="0"/>
              <a:cs typeface="Cordia New" charset="0"/>
            </a:endParaRPr>
          </a:p>
          <a:p>
            <a:endParaRPr lang="en-US" dirty="0">
              <a:solidFill>
                <a:schemeClr val="accent6"/>
              </a:solidFill>
              <a:latin typeface="Cordia New" charset="0"/>
              <a:ea typeface="Cordia New" charset="0"/>
              <a:cs typeface="Cordia New" charset="0"/>
            </a:endParaRPr>
          </a:p>
          <a:p>
            <a:r>
              <a:rPr lang="en-US" dirty="0">
                <a:solidFill>
                  <a:schemeClr val="accent6"/>
                </a:solidFill>
                <a:latin typeface="Cordia New" charset="0"/>
                <a:ea typeface="Cordia New" charset="0"/>
                <a:cs typeface="Cordia New" charset="0"/>
              </a:rPr>
              <a:t>https://</a:t>
            </a:r>
            <a:r>
              <a:rPr lang="en-US" dirty="0" err="1">
                <a:solidFill>
                  <a:schemeClr val="accent6"/>
                </a:solidFill>
                <a:latin typeface="Cordia New" charset="0"/>
                <a:ea typeface="Cordia New" charset="0"/>
                <a:cs typeface="Cordia New" charset="0"/>
              </a:rPr>
              <a:t>github.com</a:t>
            </a:r>
            <a:r>
              <a:rPr lang="en-US" dirty="0">
                <a:solidFill>
                  <a:schemeClr val="accent6"/>
                </a:solidFill>
                <a:latin typeface="Cordia New" charset="0"/>
                <a:ea typeface="Cordia New" charset="0"/>
                <a:cs typeface="Cordia New" charset="0"/>
              </a:rPr>
              <a:t>/</a:t>
            </a:r>
            <a:r>
              <a:rPr lang="en-US" dirty="0" err="1">
                <a:solidFill>
                  <a:schemeClr val="accent6"/>
                </a:solidFill>
                <a:latin typeface="Cordia New" charset="0"/>
                <a:ea typeface="Cordia New" charset="0"/>
                <a:cs typeface="Cordia New" charset="0"/>
              </a:rPr>
              <a:t>MikeStitt</a:t>
            </a:r>
            <a:r>
              <a:rPr lang="en-US" dirty="0">
                <a:solidFill>
                  <a:schemeClr val="accent6"/>
                </a:solidFill>
                <a:latin typeface="Cordia New" charset="0"/>
                <a:ea typeface="Cordia New" charset="0"/>
                <a:cs typeface="Cordia New" charset="0"/>
              </a:rPr>
              <a:t>/</a:t>
            </a:r>
            <a:r>
              <a:rPr lang="en-US" dirty="0" err="1">
                <a:solidFill>
                  <a:schemeClr val="accent6"/>
                </a:solidFill>
                <a:latin typeface="Cordia New" charset="0"/>
                <a:ea typeface="Cordia New" charset="0"/>
                <a:cs typeface="Cordia New" charset="0"/>
              </a:rPr>
              <a:t>lowLevelProgrammingByExample</a:t>
            </a:r>
            <a:r>
              <a:rPr lang="en-US" dirty="0">
                <a:solidFill>
                  <a:schemeClr val="accent6"/>
                </a:solidFill>
                <a:latin typeface="Cordia New" charset="0"/>
                <a:ea typeface="Cordia New" charset="0"/>
                <a:cs typeface="Cordia New" charset="0"/>
              </a:rPr>
              <a:t>/blob/master/presentations/20170726-meetup-embedded-gr/hal.stm.stm32f4xx.common/source/board/</a:t>
            </a:r>
            <a:r>
              <a:rPr lang="en-US" dirty="0" err="1">
                <a:solidFill>
                  <a:schemeClr val="accent6"/>
                </a:solidFill>
                <a:latin typeface="Cordia New" charset="0"/>
                <a:ea typeface="Cordia New" charset="0"/>
                <a:cs typeface="Cordia New" charset="0"/>
              </a:rPr>
              <a:t>serialPortPrivateDriver.c</a:t>
            </a:r>
            <a:endParaRPr lang="en-US" dirty="0">
              <a:solidFill>
                <a:schemeClr val="accent6"/>
              </a:solidFill>
              <a:latin typeface="Cordia New" charset="0"/>
              <a:ea typeface="Cordia New" charset="0"/>
              <a:cs typeface="Cordia New" charset="0"/>
            </a:endParaRPr>
          </a:p>
          <a:p>
            <a:endParaRPr lang="en-US" dirty="0" smtClean="0">
              <a:solidFill>
                <a:schemeClr val="accent6"/>
              </a:solidFill>
              <a:latin typeface="Cordia New" charset="0"/>
              <a:ea typeface="Cordia New" charset="0"/>
              <a:cs typeface="Cordia New" charset="0"/>
            </a:endParaRPr>
          </a:p>
          <a:p>
            <a:endParaRPr lang="en-US" dirty="0">
              <a:solidFill>
                <a:schemeClr val="accent6"/>
              </a:solidFill>
              <a:latin typeface="Cordia New" charset="0"/>
              <a:ea typeface="Cordia New" charset="0"/>
              <a:cs typeface="Cordia New" charset="0"/>
            </a:endParaRPr>
          </a:p>
          <a:p>
            <a:endParaRPr lang="en-US" dirty="0" smtClean="0">
              <a:solidFill>
                <a:schemeClr val="accent6"/>
              </a:solidFill>
              <a:latin typeface="Cordia New" charset="0"/>
              <a:ea typeface="Cordia New" charset="0"/>
              <a:cs typeface="Cordia New" charset="0"/>
            </a:endParaRPr>
          </a:p>
        </p:txBody>
      </p:sp>
    </p:spTree>
    <p:extLst>
      <p:ext uri="{BB962C8B-B14F-4D97-AF65-F5344CB8AC3E}">
        <p14:creationId xmlns:p14="http://schemas.microsoft.com/office/powerpoint/2010/main" val="84826622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9536" y="2874515"/>
            <a:ext cx="10533889" cy="4154984"/>
          </a:xfrm>
          <a:prstGeom prst="rect">
            <a:avLst/>
          </a:prstGeom>
          <a:noFill/>
        </p:spPr>
        <p:txBody>
          <a:bodyPr wrap="square" rtlCol="0">
            <a:spAutoFit/>
          </a:bodyPr>
          <a:lstStyle/>
          <a:p>
            <a:pPr algn="ctr"/>
            <a:r>
              <a:rPr lang="en-US" sz="4400" dirty="0" smtClean="0">
                <a:solidFill>
                  <a:schemeClr val="accent6"/>
                </a:solidFill>
              </a:rPr>
              <a:t>And back to main:</a:t>
            </a:r>
          </a:p>
          <a:p>
            <a:pPr algn="ctr"/>
            <a:endParaRPr lang="en-US" sz="4400" dirty="0" smtClean="0">
              <a:solidFill>
                <a:schemeClr val="accent6"/>
              </a:solidFill>
            </a:endParaRPr>
          </a:p>
          <a:p>
            <a:pPr algn="ctr"/>
            <a:r>
              <a:rPr lang="en-US" sz="4400" dirty="0">
                <a:solidFill>
                  <a:schemeClr val="accent6"/>
                </a:solidFill>
              </a:rPr>
              <a:t>https://</a:t>
            </a:r>
            <a:r>
              <a:rPr lang="en-US" sz="4400" dirty="0" err="1">
                <a:solidFill>
                  <a:schemeClr val="accent6"/>
                </a:solidFill>
              </a:rPr>
              <a:t>github.com</a:t>
            </a:r>
            <a:r>
              <a:rPr lang="en-US" sz="4400" dirty="0">
                <a:solidFill>
                  <a:schemeClr val="accent6"/>
                </a:solidFill>
              </a:rPr>
              <a:t>/</a:t>
            </a:r>
            <a:r>
              <a:rPr lang="en-US" sz="4400" dirty="0" err="1">
                <a:solidFill>
                  <a:schemeClr val="accent6"/>
                </a:solidFill>
              </a:rPr>
              <a:t>MikeStitt</a:t>
            </a:r>
            <a:r>
              <a:rPr lang="en-US" sz="4400" dirty="0">
                <a:solidFill>
                  <a:schemeClr val="accent6"/>
                </a:solidFill>
              </a:rPr>
              <a:t>/</a:t>
            </a:r>
            <a:r>
              <a:rPr lang="en-US" sz="4400" dirty="0" err="1">
                <a:solidFill>
                  <a:schemeClr val="accent6"/>
                </a:solidFill>
              </a:rPr>
              <a:t>lowLevelProgrammingByExample</a:t>
            </a:r>
            <a:r>
              <a:rPr lang="en-US" sz="4400" dirty="0">
                <a:solidFill>
                  <a:schemeClr val="accent6"/>
                </a:solidFill>
              </a:rPr>
              <a:t>/blob/master/presentations/20170726-meetup-embedded-gr/</a:t>
            </a:r>
            <a:r>
              <a:rPr lang="en-US" sz="4400" dirty="0" err="1">
                <a:solidFill>
                  <a:schemeClr val="accent6"/>
                </a:solidFill>
              </a:rPr>
              <a:t>app.contents</a:t>
            </a:r>
            <a:r>
              <a:rPr lang="en-US" sz="4400" dirty="0">
                <a:solidFill>
                  <a:schemeClr val="accent6"/>
                </a:solidFill>
              </a:rPr>
              <a:t>/source/startup/</a:t>
            </a:r>
            <a:r>
              <a:rPr lang="en-US" sz="4400" dirty="0" err="1">
                <a:solidFill>
                  <a:schemeClr val="accent6"/>
                </a:solidFill>
              </a:rPr>
              <a:t>main.c</a:t>
            </a:r>
            <a:endParaRPr lang="en-US" sz="4400" dirty="0" smtClean="0">
              <a:solidFill>
                <a:schemeClr val="accent6"/>
              </a:solidFill>
            </a:endParaRPr>
          </a:p>
        </p:txBody>
      </p:sp>
    </p:spTree>
    <p:extLst>
      <p:ext uri="{BB962C8B-B14F-4D97-AF65-F5344CB8AC3E}">
        <p14:creationId xmlns:p14="http://schemas.microsoft.com/office/powerpoint/2010/main" val="97998355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Generate mixed c and assembly output</a:t>
            </a:r>
            <a:endParaRPr lang="en-US" dirty="0"/>
          </a:p>
        </p:txBody>
      </p:sp>
      <p:sp>
        <p:nvSpPr>
          <p:cNvPr id="3" name="Content Placeholder 2"/>
          <p:cNvSpPr>
            <a:spLocks noGrp="1"/>
          </p:cNvSpPr>
          <p:nvPr>
            <p:ph idx="1"/>
          </p:nvPr>
        </p:nvSpPr>
        <p:spPr/>
        <p:txBody>
          <a:bodyPr>
            <a:normAutofit/>
          </a:bodyPr>
          <a:lstStyle/>
          <a:p>
            <a:r>
              <a:rPr lang="en-US" dirty="0" smtClean="0"/>
              <a:t>Add</a:t>
            </a:r>
          </a:p>
          <a:p>
            <a:pPr lvl="1"/>
            <a:r>
              <a:rPr lang="en-US" dirty="0"/>
              <a:t>-</a:t>
            </a:r>
            <a:r>
              <a:rPr lang="en-US" dirty="0" err="1"/>
              <a:t>Wa</a:t>
            </a:r>
            <a:r>
              <a:rPr lang="en-US" dirty="0"/>
              <a:t>,-</a:t>
            </a:r>
            <a:r>
              <a:rPr lang="en-US" dirty="0" err="1"/>
              <a:t>adhln</a:t>
            </a:r>
            <a:r>
              <a:rPr lang="en-US" dirty="0"/>
              <a:t> </a:t>
            </a:r>
            <a:r>
              <a:rPr lang="mr-IN" dirty="0" smtClean="0"/>
              <a:t>–</a:t>
            </a:r>
            <a:r>
              <a:rPr lang="en-US" dirty="0" smtClean="0"/>
              <a:t>g</a:t>
            </a:r>
          </a:p>
        </p:txBody>
      </p:sp>
      <p:sp>
        <p:nvSpPr>
          <p:cNvPr id="4" name="TextBox 3"/>
          <p:cNvSpPr txBox="1"/>
          <p:nvPr/>
        </p:nvSpPr>
        <p:spPr>
          <a:xfrm>
            <a:off x="427220" y="2833141"/>
            <a:ext cx="11145187" cy="3323987"/>
          </a:xfrm>
          <a:prstGeom prst="rect">
            <a:avLst/>
          </a:prstGeom>
          <a:noFill/>
        </p:spPr>
        <p:txBody>
          <a:bodyPr wrap="square" rtlCol="0">
            <a:spAutoFit/>
          </a:bodyPr>
          <a:lstStyle/>
          <a:p>
            <a:r>
              <a:rPr lang="en-US" sz="1400" dirty="0" smtClean="0">
                <a:latin typeface="Courier New" charset="0"/>
                <a:ea typeface="Courier New" charset="0"/>
                <a:cs typeface="Courier New" charset="0"/>
              </a:rPr>
              <a:t>arm-none-eabi-gcc    -D"STM32F427_437xx" -D"USE_STDPERIPH_DRIVER" -D GCC_ARM_CM3 -D ALIGN_STRUCT_END=__attribute\(\(aligned\(4\)\)\) -D DEPRECATED -D WDT_ENABLE= -D INCLUDE_AUTOCONF -D ARM_MATH_CM4 -D __FPU_PRESENT=1     -I../app/include -I../app/include/generated </a:t>
            </a:r>
          </a:p>
          <a:p>
            <a:r>
              <a:rPr lang="en-US" sz="1400" dirty="0" smtClean="0">
                <a:latin typeface="Courier New" charset="0"/>
                <a:ea typeface="Courier New" charset="0"/>
                <a:cs typeface="Courier New" charset="0"/>
              </a:rPr>
              <a:t>-I../</a:t>
            </a:r>
            <a:r>
              <a:rPr lang="en-US" sz="1400" dirty="0" err="1" smtClean="0">
                <a:latin typeface="Courier New" charset="0"/>
                <a:ea typeface="Courier New" charset="0"/>
                <a:cs typeface="Courier New" charset="0"/>
              </a:rPr>
              <a:t>app.contents</a:t>
            </a:r>
            <a:r>
              <a:rPr lang="en-US" sz="1400" dirty="0" smtClean="0">
                <a:latin typeface="Courier New" charset="0"/>
                <a:ea typeface="Courier New" charset="0"/>
                <a:cs typeface="Courier New" charset="0"/>
              </a:rPr>
              <a:t>/source -I../scaffolding/source -I../hal.stm.stm32f4xx.board.brd_cust_0000_0001/source -I../hal.stm.stm32f4xx.chip.st32f437/include -I../hal.stm.stm32f4xx.chip.st32f437/source </a:t>
            </a:r>
          </a:p>
          <a:p>
            <a:r>
              <a:rPr lang="en-US" sz="1400" dirty="0" smtClean="0">
                <a:latin typeface="Courier New" charset="0"/>
                <a:ea typeface="Courier New" charset="0"/>
                <a:cs typeface="Courier New" charset="0"/>
              </a:rPr>
              <a:t>-I../</a:t>
            </a:r>
            <a:r>
              <a:rPr lang="en-US" sz="1400" dirty="0" err="1" smtClean="0">
                <a:latin typeface="Courier New" charset="0"/>
                <a:ea typeface="Courier New" charset="0"/>
                <a:cs typeface="Courier New" charset="0"/>
              </a:rPr>
              <a:t>hal.arm.cortex</a:t>
            </a:r>
            <a:r>
              <a:rPr lang="en-US" sz="1400" dirty="0" smtClean="0">
                <a:latin typeface="Courier New" charset="0"/>
                <a:ea typeface="Courier New" charset="0"/>
                <a:cs typeface="Courier New" charset="0"/>
              </a:rPr>
              <a:t>/source -I../hal.stm.stm32f4xx.common/include -I../hal.stm.stm32f4xx.common/source </a:t>
            </a:r>
          </a:p>
          <a:p>
            <a:r>
              <a:rPr lang="en-US" sz="1400" dirty="0" smtClean="0">
                <a:latin typeface="Courier New" charset="0"/>
                <a:ea typeface="Courier New" charset="0"/>
                <a:cs typeface="Courier New" charset="0"/>
              </a:rPr>
              <a:t>-I../hal.stm.stm32PeripheralLib/Libraries/CMSIS/Include </a:t>
            </a:r>
          </a:p>
          <a:p>
            <a:r>
              <a:rPr lang="en-US" sz="1400" dirty="0" smtClean="0">
                <a:latin typeface="Courier New" charset="0"/>
                <a:ea typeface="Courier New" charset="0"/>
                <a:cs typeface="Courier New" charset="0"/>
              </a:rPr>
              <a:t>-I../hal.stm.stm32PeripheralLib/Libraries/CMSIS/Device/ST/STM32F4xx/Include </a:t>
            </a:r>
          </a:p>
          <a:p>
            <a:r>
              <a:rPr lang="en-US" sz="1400" dirty="0" smtClean="0">
                <a:latin typeface="Courier New" charset="0"/>
                <a:ea typeface="Courier New" charset="0"/>
                <a:cs typeface="Courier New" charset="0"/>
              </a:rPr>
              <a:t>-I../hal.stm.stm32PeripheralLib/Libraries/STM32F4xx_StdPeriph_Driver/</a:t>
            </a:r>
            <a:r>
              <a:rPr lang="en-US" sz="1400" dirty="0" err="1" smtClean="0">
                <a:latin typeface="Courier New" charset="0"/>
                <a:ea typeface="Courier New" charset="0"/>
                <a:cs typeface="Courier New" charset="0"/>
              </a:rPr>
              <a:t>inc</a:t>
            </a:r>
            <a:r>
              <a:rPr lang="en-US" sz="1400" dirty="0" smtClean="0">
                <a:latin typeface="Courier New" charset="0"/>
                <a:ea typeface="Courier New" charset="0"/>
                <a:cs typeface="Courier New" charset="0"/>
              </a:rPr>
              <a:t> </a:t>
            </a:r>
          </a:p>
          <a:p>
            <a:r>
              <a:rPr lang="en-US" sz="1400" dirty="0" smtClean="0">
                <a:latin typeface="Courier New" charset="0"/>
                <a:ea typeface="Courier New" charset="0"/>
                <a:cs typeface="Courier New" charset="0"/>
              </a:rPr>
              <a:t>-I../hal.stm.stm32PeripheralLib/Utilities/STM32_EVAL/Common </a:t>
            </a:r>
          </a:p>
          <a:p>
            <a:r>
              <a:rPr lang="en-US" sz="1400" dirty="0" smtClean="0">
                <a:latin typeface="Courier New" charset="0"/>
                <a:ea typeface="Courier New" charset="0"/>
                <a:cs typeface="Courier New" charset="0"/>
              </a:rPr>
              <a:t>-I../hal.stm.stm32PeripheralLib/Utilities/STM32_EVAL/STM324x7I_EVAL -I../</a:t>
            </a:r>
            <a:r>
              <a:rPr lang="en-US" sz="1400" dirty="0" err="1" smtClean="0">
                <a:latin typeface="Courier New" charset="0"/>
                <a:ea typeface="Courier New" charset="0"/>
                <a:cs typeface="Courier New" charset="0"/>
              </a:rPr>
              <a:t>bsp</a:t>
            </a:r>
            <a:r>
              <a:rPr lang="en-US" sz="1400" dirty="0" smtClean="0">
                <a:latin typeface="Courier New" charset="0"/>
                <a:ea typeface="Courier New" charset="0"/>
                <a:cs typeface="Courier New" charset="0"/>
              </a:rPr>
              <a:t>/source   -</a:t>
            </a:r>
            <a:r>
              <a:rPr lang="en-US" sz="1400" dirty="0" err="1" smtClean="0">
                <a:latin typeface="Courier New" charset="0"/>
                <a:ea typeface="Courier New" charset="0"/>
                <a:cs typeface="Courier New" charset="0"/>
              </a:rPr>
              <a:t>mthumb</a:t>
            </a:r>
            <a:r>
              <a:rPr lang="en-US" sz="1400" dirty="0" smtClean="0">
                <a:latin typeface="Courier New" charset="0"/>
                <a:ea typeface="Courier New" charset="0"/>
                <a:cs typeface="Courier New" charset="0"/>
              </a:rPr>
              <a:t> </a:t>
            </a:r>
          </a:p>
          <a:p>
            <a:r>
              <a:rPr lang="en-US" sz="1400" dirty="0" smtClean="0">
                <a:latin typeface="Courier New" charset="0"/>
                <a:ea typeface="Courier New" charset="0"/>
                <a:cs typeface="Courier New" charset="0"/>
              </a:rPr>
              <a:t>-</a:t>
            </a:r>
            <a:r>
              <a:rPr lang="en-US" sz="1400" dirty="0" err="1" smtClean="0">
                <a:latin typeface="Courier New" charset="0"/>
                <a:ea typeface="Courier New" charset="0"/>
                <a:cs typeface="Courier New" charset="0"/>
              </a:rPr>
              <a:t>mcpu</a:t>
            </a:r>
            <a:r>
              <a:rPr lang="en-US" sz="1400" dirty="0" smtClean="0">
                <a:latin typeface="Courier New" charset="0"/>
                <a:ea typeface="Courier New" charset="0"/>
                <a:cs typeface="Courier New" charset="0"/>
              </a:rPr>
              <a:t>=cortex-m3   -</a:t>
            </a:r>
            <a:r>
              <a:rPr lang="en-US" sz="1400" dirty="0" err="1" smtClean="0">
                <a:latin typeface="Courier New" charset="0"/>
                <a:ea typeface="Courier New" charset="0"/>
                <a:cs typeface="Courier New" charset="0"/>
              </a:rPr>
              <a:t>std</a:t>
            </a:r>
            <a:r>
              <a:rPr lang="en-US" sz="1400" dirty="0" smtClean="0">
                <a:latin typeface="Courier New" charset="0"/>
                <a:ea typeface="Courier New" charset="0"/>
                <a:cs typeface="Courier New" charset="0"/>
              </a:rPr>
              <a:t>=c99 -</a:t>
            </a:r>
            <a:r>
              <a:rPr lang="en-US" sz="1400" dirty="0" err="1" smtClean="0">
                <a:latin typeface="Courier New" charset="0"/>
                <a:ea typeface="Courier New" charset="0"/>
                <a:cs typeface="Courier New" charset="0"/>
              </a:rPr>
              <a:t>mcpu</a:t>
            </a:r>
            <a:r>
              <a:rPr lang="en-US" sz="1400" dirty="0" smtClean="0">
                <a:latin typeface="Courier New" charset="0"/>
                <a:ea typeface="Courier New" charset="0"/>
                <a:cs typeface="Courier New" charset="0"/>
              </a:rPr>
              <a:t>=cortex-m3    -</a:t>
            </a:r>
            <a:r>
              <a:rPr lang="en-US" sz="1400" dirty="0" err="1" smtClean="0">
                <a:latin typeface="Courier New" charset="0"/>
                <a:ea typeface="Courier New" charset="0"/>
                <a:cs typeface="Courier New" charset="0"/>
              </a:rPr>
              <a:t>Os</a:t>
            </a:r>
            <a:r>
              <a:rPr lang="en-US" sz="1400" dirty="0" smtClean="0">
                <a:latin typeface="Courier New" charset="0"/>
                <a:ea typeface="Courier New" charset="0"/>
                <a:cs typeface="Courier New" charset="0"/>
              </a:rPr>
              <a:t> -</a:t>
            </a:r>
            <a:r>
              <a:rPr lang="en-US" sz="1400" dirty="0" err="1" smtClean="0">
                <a:latin typeface="Courier New" charset="0"/>
                <a:ea typeface="Courier New" charset="0"/>
                <a:cs typeface="Courier New" charset="0"/>
              </a:rPr>
              <a:t>ffunction</a:t>
            </a:r>
            <a:r>
              <a:rPr lang="en-US" sz="1400" dirty="0" smtClean="0">
                <a:latin typeface="Courier New" charset="0"/>
                <a:ea typeface="Courier New" charset="0"/>
                <a:cs typeface="Courier New" charset="0"/>
              </a:rPr>
              <a:t>-sections -</a:t>
            </a:r>
            <a:r>
              <a:rPr lang="en-US" sz="1400" dirty="0" err="1" smtClean="0">
                <a:latin typeface="Courier New" charset="0"/>
                <a:ea typeface="Courier New" charset="0"/>
                <a:cs typeface="Courier New" charset="0"/>
              </a:rPr>
              <a:t>fdata</a:t>
            </a:r>
            <a:r>
              <a:rPr lang="en-US" sz="1400" dirty="0" smtClean="0">
                <a:latin typeface="Courier New" charset="0"/>
                <a:ea typeface="Courier New" charset="0"/>
                <a:cs typeface="Courier New" charset="0"/>
              </a:rPr>
              <a:t>-sections -Wall -</a:t>
            </a:r>
            <a:r>
              <a:rPr lang="en-US" sz="1400" dirty="0" err="1" smtClean="0">
                <a:latin typeface="Courier New" charset="0"/>
                <a:ea typeface="Courier New" charset="0"/>
                <a:cs typeface="Courier New" charset="0"/>
              </a:rPr>
              <a:t>Werror</a:t>
            </a:r>
            <a:r>
              <a:rPr lang="en-US" sz="1400" dirty="0" smtClean="0">
                <a:latin typeface="Courier New" charset="0"/>
                <a:ea typeface="Courier New" charset="0"/>
                <a:cs typeface="Courier New" charset="0"/>
              </a:rPr>
              <a:t> </a:t>
            </a:r>
          </a:p>
          <a:p>
            <a:r>
              <a:rPr lang="en-US" sz="1400" dirty="0" smtClean="0">
                <a:latin typeface="Courier New" charset="0"/>
                <a:ea typeface="Courier New" charset="0"/>
                <a:cs typeface="Courier New" charset="0"/>
              </a:rPr>
              <a:t>-</a:t>
            </a:r>
            <a:r>
              <a:rPr lang="en-US" sz="1400" dirty="0" err="1" smtClean="0">
                <a:latin typeface="Courier New" charset="0"/>
                <a:ea typeface="Courier New" charset="0"/>
                <a:cs typeface="Courier New" charset="0"/>
              </a:rPr>
              <a:t>Wa</a:t>
            </a:r>
            <a:r>
              <a:rPr lang="en-US" sz="1400" dirty="0" smtClean="0">
                <a:latin typeface="Courier New" charset="0"/>
                <a:ea typeface="Courier New" charset="0"/>
                <a:cs typeface="Courier New" charset="0"/>
              </a:rPr>
              <a:t>,-</a:t>
            </a:r>
            <a:r>
              <a:rPr lang="en-US" sz="1400" dirty="0" err="1" smtClean="0">
                <a:latin typeface="Courier New" charset="0"/>
                <a:ea typeface="Courier New" charset="0"/>
                <a:cs typeface="Courier New" charset="0"/>
              </a:rPr>
              <a:t>adhln</a:t>
            </a:r>
            <a:r>
              <a:rPr lang="en-US" sz="1400" dirty="0" smtClean="0">
                <a:latin typeface="Courier New" charset="0"/>
                <a:ea typeface="Courier New" charset="0"/>
                <a:cs typeface="Courier New" charset="0"/>
              </a:rPr>
              <a:t> -g    -c -o </a:t>
            </a:r>
            <a:r>
              <a:rPr lang="en-US" sz="1400" dirty="0" err="1" smtClean="0">
                <a:latin typeface="Courier New" charset="0"/>
                <a:ea typeface="Courier New" charset="0"/>
                <a:cs typeface="Courier New" charset="0"/>
              </a:rPr>
              <a:t>obj</a:t>
            </a:r>
            <a:r>
              <a:rPr lang="en-US" sz="1400" dirty="0" smtClean="0">
                <a:latin typeface="Courier New" charset="0"/>
                <a:ea typeface="Courier New" charset="0"/>
                <a:cs typeface="Courier New" charset="0"/>
              </a:rPr>
              <a:t>/app/../</a:t>
            </a:r>
            <a:r>
              <a:rPr lang="en-US" sz="1400" dirty="0" err="1" smtClean="0">
                <a:latin typeface="Courier New" charset="0"/>
                <a:ea typeface="Courier New" charset="0"/>
                <a:cs typeface="Courier New" charset="0"/>
              </a:rPr>
              <a:t>app.contents</a:t>
            </a:r>
            <a:r>
              <a:rPr lang="en-US" sz="1400" dirty="0" smtClean="0">
                <a:latin typeface="Courier New" charset="0"/>
                <a:ea typeface="Courier New" charset="0"/>
                <a:cs typeface="Courier New" charset="0"/>
              </a:rPr>
              <a:t>/source/startup/</a:t>
            </a:r>
            <a:r>
              <a:rPr lang="en-US" sz="1400" dirty="0" err="1" smtClean="0">
                <a:latin typeface="Courier New" charset="0"/>
                <a:ea typeface="Courier New" charset="0"/>
                <a:cs typeface="Courier New" charset="0"/>
              </a:rPr>
              <a:t>main.o</a:t>
            </a:r>
            <a:r>
              <a:rPr lang="en-US" sz="1400" dirty="0" smtClean="0">
                <a:latin typeface="Courier New" charset="0"/>
                <a:ea typeface="Courier New" charset="0"/>
                <a:cs typeface="Courier New" charset="0"/>
              </a:rPr>
              <a:t> ../</a:t>
            </a:r>
            <a:r>
              <a:rPr lang="en-US" sz="1400" dirty="0" err="1" smtClean="0">
                <a:latin typeface="Courier New" charset="0"/>
                <a:ea typeface="Courier New" charset="0"/>
                <a:cs typeface="Courier New" charset="0"/>
              </a:rPr>
              <a:t>app.contents</a:t>
            </a:r>
            <a:r>
              <a:rPr lang="en-US" sz="1400" dirty="0" smtClean="0">
                <a:latin typeface="Courier New" charset="0"/>
                <a:ea typeface="Courier New" charset="0"/>
                <a:cs typeface="Courier New" charset="0"/>
              </a:rPr>
              <a:t>/source/startup/</a:t>
            </a:r>
            <a:r>
              <a:rPr lang="en-US" sz="1400" dirty="0" err="1" smtClean="0">
                <a:latin typeface="Courier New" charset="0"/>
                <a:ea typeface="Courier New" charset="0"/>
                <a:cs typeface="Courier New" charset="0"/>
              </a:rPr>
              <a:t>main.c</a:t>
            </a:r>
            <a:r>
              <a:rPr lang="en-US" sz="1400" dirty="0" smtClean="0">
                <a:latin typeface="Courier New" charset="0"/>
                <a:ea typeface="Courier New" charset="0"/>
                <a:cs typeface="Courier New" charset="0"/>
              </a:rPr>
              <a:t> &gt; </a:t>
            </a:r>
            <a:r>
              <a:rPr lang="en-US" sz="1400" dirty="0" err="1" smtClean="0">
                <a:latin typeface="Courier New" charset="0"/>
                <a:ea typeface="Courier New" charset="0"/>
                <a:cs typeface="Courier New" charset="0"/>
              </a:rPr>
              <a:t>main.lst</a:t>
            </a:r>
            <a:endParaRPr lang="en-US" sz="1400" dirty="0" smtClean="0">
              <a:latin typeface="Courier New" charset="0"/>
              <a:ea typeface="Courier New" charset="0"/>
              <a:cs typeface="Courier New" charset="0"/>
            </a:endParaRPr>
          </a:p>
          <a:p>
            <a:endParaRPr lang="en-US" sz="1400" dirty="0">
              <a:latin typeface="Courier New" charset="0"/>
              <a:ea typeface="Courier New" charset="0"/>
              <a:cs typeface="Courier New" charset="0"/>
            </a:endParaRPr>
          </a:p>
        </p:txBody>
      </p:sp>
    </p:spTree>
    <p:extLst>
      <p:ext uri="{BB962C8B-B14F-4D97-AF65-F5344CB8AC3E}">
        <p14:creationId xmlns:p14="http://schemas.microsoft.com/office/powerpoint/2010/main" val="14179771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99213" y="1251679"/>
            <a:ext cx="9226446" cy="4862870"/>
          </a:xfrm>
          <a:prstGeom prst="rect">
            <a:avLst/>
          </a:prstGeom>
          <a:noFill/>
        </p:spPr>
        <p:txBody>
          <a:bodyPr wrap="square" rtlCol="0">
            <a:spAutoFit/>
          </a:bodyPr>
          <a:lstStyle/>
          <a:p>
            <a:r>
              <a:rPr lang="en-US" sz="1000" dirty="0" err="1" smtClean="0">
                <a:latin typeface="Courier New" charset="0"/>
                <a:ea typeface="Courier New" charset="0"/>
                <a:cs typeface="Courier New" charset="0"/>
              </a:rPr>
              <a:t>int</a:t>
            </a:r>
            <a:r>
              <a:rPr lang="en-US" sz="1000" dirty="0" smtClean="0">
                <a:latin typeface="Courier New" charset="0"/>
                <a:ea typeface="Courier New" charset="0"/>
                <a:cs typeface="Courier New" charset="0"/>
              </a:rPr>
              <a:t> </a:t>
            </a:r>
            <a:r>
              <a:rPr lang="en-US" sz="1000" dirty="0" err="1" smtClean="0">
                <a:latin typeface="Courier New" charset="0"/>
                <a:ea typeface="Courier New" charset="0"/>
                <a:cs typeface="Courier New" charset="0"/>
              </a:rPr>
              <a:t>nextGpioState</a:t>
            </a:r>
            <a:r>
              <a:rPr lang="en-US" sz="1000" dirty="0" smtClean="0">
                <a:latin typeface="Courier New" charset="0"/>
                <a:ea typeface="Courier New" charset="0"/>
                <a:cs typeface="Courier New" charset="0"/>
              </a:rPr>
              <a:t>(</a:t>
            </a:r>
            <a:r>
              <a:rPr lang="en-US" sz="1000" dirty="0" err="1" smtClean="0">
                <a:latin typeface="Courier New" charset="0"/>
                <a:ea typeface="Courier New" charset="0"/>
                <a:cs typeface="Courier New" charset="0"/>
              </a:rPr>
              <a:t>int</a:t>
            </a:r>
            <a:r>
              <a:rPr lang="en-US" sz="1000" dirty="0" smtClean="0">
                <a:latin typeface="Courier New" charset="0"/>
                <a:ea typeface="Courier New" charset="0"/>
                <a:cs typeface="Courier New" charset="0"/>
              </a:rPr>
              <a:t> current)</a:t>
            </a:r>
          </a:p>
          <a:p>
            <a:r>
              <a:rPr lang="en-US" sz="1000" dirty="0" smtClean="0">
                <a:latin typeface="Courier New" charset="0"/>
                <a:ea typeface="Courier New" charset="0"/>
                <a:cs typeface="Courier New" charset="0"/>
              </a:rPr>
              <a:t>{</a:t>
            </a:r>
          </a:p>
          <a:p>
            <a:r>
              <a:rPr lang="en-US" sz="1000" dirty="0" smtClean="0">
                <a:latin typeface="Courier New" charset="0"/>
                <a:ea typeface="Courier New" charset="0"/>
                <a:cs typeface="Courier New" charset="0"/>
              </a:rPr>
              <a:t>    </a:t>
            </a:r>
            <a:r>
              <a:rPr lang="en-US" sz="1000" dirty="0" err="1" smtClean="0">
                <a:latin typeface="Courier New" charset="0"/>
                <a:ea typeface="Courier New" charset="0"/>
                <a:cs typeface="Courier New" charset="0"/>
              </a:rPr>
              <a:t>int</a:t>
            </a:r>
            <a:r>
              <a:rPr lang="en-US" sz="1000" dirty="0" smtClean="0">
                <a:latin typeface="Courier New" charset="0"/>
                <a:ea typeface="Courier New" charset="0"/>
                <a:cs typeface="Courier New" charset="0"/>
              </a:rPr>
              <a:t> next=0;</a:t>
            </a:r>
          </a:p>
          <a:p>
            <a:r>
              <a:rPr lang="en-US" sz="1000" dirty="0" smtClean="0">
                <a:latin typeface="Courier New" charset="0"/>
                <a:ea typeface="Courier New" charset="0"/>
                <a:cs typeface="Courier New" charset="0"/>
              </a:rPr>
              <a:t>    if (0==current) {</a:t>
            </a:r>
          </a:p>
          <a:p>
            <a:r>
              <a:rPr lang="en-US" sz="1000" dirty="0" smtClean="0">
                <a:latin typeface="Courier New" charset="0"/>
                <a:ea typeface="Courier New" charset="0"/>
                <a:cs typeface="Courier New" charset="0"/>
              </a:rPr>
              <a:t>       next = 1;</a:t>
            </a:r>
          </a:p>
          <a:p>
            <a:r>
              <a:rPr lang="en-US" sz="1000" dirty="0" smtClean="0">
                <a:latin typeface="Courier New" charset="0"/>
                <a:ea typeface="Courier New" charset="0"/>
                <a:cs typeface="Courier New" charset="0"/>
              </a:rPr>
              <a:t>    }</a:t>
            </a:r>
          </a:p>
          <a:p>
            <a:r>
              <a:rPr lang="en-US" sz="1000" dirty="0" smtClean="0">
                <a:latin typeface="Courier New" charset="0"/>
                <a:ea typeface="Courier New" charset="0"/>
                <a:cs typeface="Courier New" charset="0"/>
              </a:rPr>
              <a:t>    return next;</a:t>
            </a:r>
          </a:p>
          <a:p>
            <a:r>
              <a:rPr lang="en-US" sz="1000" dirty="0" smtClean="0">
                <a:latin typeface="Courier New" charset="0"/>
                <a:ea typeface="Courier New" charset="0"/>
                <a:cs typeface="Courier New" charset="0"/>
              </a:rPr>
              <a:t>}</a:t>
            </a:r>
          </a:p>
          <a:p>
            <a:endParaRPr lang="en-US" sz="1000" dirty="0">
              <a:latin typeface="Courier New" charset="0"/>
              <a:ea typeface="Courier New" charset="0"/>
              <a:cs typeface="Courier New" charset="0"/>
            </a:endParaRPr>
          </a:p>
          <a:p>
            <a:r>
              <a:rPr lang="en-US" sz="1000" dirty="0" smtClean="0">
                <a:latin typeface="Courier New" charset="0"/>
                <a:ea typeface="Courier New" charset="0"/>
                <a:cs typeface="Courier New" charset="0"/>
              </a:rPr>
              <a:t>void </a:t>
            </a:r>
            <a:r>
              <a:rPr lang="en-US" sz="1000" dirty="0" err="1" smtClean="0">
                <a:latin typeface="Courier New" charset="0"/>
                <a:ea typeface="Courier New" charset="0"/>
                <a:cs typeface="Courier New" charset="0"/>
              </a:rPr>
              <a:t>toggleDiscretes</a:t>
            </a:r>
            <a:r>
              <a:rPr lang="en-US" sz="1000" dirty="0" smtClean="0">
                <a:latin typeface="Courier New" charset="0"/>
                <a:ea typeface="Courier New" charset="0"/>
                <a:cs typeface="Courier New" charset="0"/>
              </a:rPr>
              <a:t>(void)</a:t>
            </a:r>
          </a:p>
          <a:p>
            <a:r>
              <a:rPr lang="en-US" sz="1000" dirty="0" smtClean="0">
                <a:latin typeface="Courier New" charset="0"/>
                <a:ea typeface="Courier New" charset="0"/>
                <a:cs typeface="Courier New" charset="0"/>
              </a:rPr>
              <a:t>{</a:t>
            </a:r>
          </a:p>
          <a:p>
            <a:r>
              <a:rPr lang="en-US" sz="1000" dirty="0" smtClean="0">
                <a:latin typeface="Courier New" charset="0"/>
                <a:ea typeface="Courier New" charset="0"/>
                <a:cs typeface="Courier New" charset="0"/>
              </a:rPr>
              <a:t>    static uint32_t </a:t>
            </a:r>
            <a:r>
              <a:rPr lang="en-US" sz="1000" dirty="0" err="1" smtClean="0">
                <a:latin typeface="Courier New" charset="0"/>
                <a:ea typeface="Courier New" charset="0"/>
                <a:cs typeface="Courier New" charset="0"/>
              </a:rPr>
              <a:t>toggleCount</a:t>
            </a:r>
            <a:r>
              <a:rPr lang="en-US" sz="1000" dirty="0" smtClean="0">
                <a:latin typeface="Courier New" charset="0"/>
                <a:ea typeface="Courier New" charset="0"/>
                <a:cs typeface="Courier New" charset="0"/>
              </a:rPr>
              <a:t> = 0;</a:t>
            </a:r>
          </a:p>
          <a:p>
            <a:r>
              <a:rPr lang="en-US" sz="1000" dirty="0" smtClean="0">
                <a:latin typeface="Courier New" charset="0"/>
                <a:ea typeface="Courier New" charset="0"/>
                <a:cs typeface="Courier New" charset="0"/>
              </a:rPr>
              <a:t>    </a:t>
            </a:r>
            <a:r>
              <a:rPr lang="en-US" sz="1000" dirty="0" err="1" smtClean="0">
                <a:latin typeface="Courier New" charset="0"/>
                <a:ea typeface="Courier New" charset="0"/>
                <a:cs typeface="Courier New" charset="0"/>
              </a:rPr>
              <a:t>const</a:t>
            </a:r>
            <a:r>
              <a:rPr lang="en-US" sz="1000" dirty="0" smtClean="0">
                <a:latin typeface="Courier New" charset="0"/>
                <a:ea typeface="Courier New" charset="0"/>
                <a:cs typeface="Courier New" charset="0"/>
              </a:rPr>
              <a:t> uint32_t </a:t>
            </a:r>
            <a:r>
              <a:rPr lang="en-US" sz="1000" dirty="0" err="1" smtClean="0">
                <a:latin typeface="Courier New" charset="0"/>
                <a:ea typeface="Courier New" charset="0"/>
                <a:cs typeface="Courier New" charset="0"/>
              </a:rPr>
              <a:t>symbolsPerSecond</a:t>
            </a:r>
            <a:r>
              <a:rPr lang="en-US" sz="1000" dirty="0" smtClean="0">
                <a:latin typeface="Courier New" charset="0"/>
                <a:ea typeface="Courier New" charset="0"/>
                <a:cs typeface="Courier New" charset="0"/>
              </a:rPr>
              <a:t>=115200;</a:t>
            </a:r>
          </a:p>
          <a:p>
            <a:r>
              <a:rPr lang="en-US" sz="1000" dirty="0" smtClean="0">
                <a:latin typeface="Courier New" charset="0"/>
                <a:ea typeface="Courier New" charset="0"/>
                <a:cs typeface="Courier New" charset="0"/>
              </a:rPr>
              <a:t>    </a:t>
            </a:r>
            <a:r>
              <a:rPr lang="en-US" sz="1000" dirty="0" err="1" smtClean="0">
                <a:latin typeface="Courier New" charset="0"/>
                <a:ea typeface="Courier New" charset="0"/>
                <a:cs typeface="Courier New" charset="0"/>
              </a:rPr>
              <a:t>const</a:t>
            </a:r>
            <a:r>
              <a:rPr lang="en-US" sz="1000" dirty="0" smtClean="0">
                <a:latin typeface="Courier New" charset="0"/>
                <a:ea typeface="Courier New" charset="0"/>
                <a:cs typeface="Courier New" charset="0"/>
              </a:rPr>
              <a:t> uint32_t </a:t>
            </a:r>
            <a:r>
              <a:rPr lang="en-US" sz="1000" dirty="0" err="1" smtClean="0">
                <a:latin typeface="Courier New" charset="0"/>
                <a:ea typeface="Courier New" charset="0"/>
                <a:cs typeface="Courier New" charset="0"/>
              </a:rPr>
              <a:t>symbolsPerChar</a:t>
            </a:r>
            <a:r>
              <a:rPr lang="en-US" sz="1000" dirty="0" smtClean="0">
                <a:latin typeface="Courier New" charset="0"/>
                <a:ea typeface="Courier New" charset="0"/>
                <a:cs typeface="Courier New" charset="0"/>
              </a:rPr>
              <a:t> = 10;</a:t>
            </a:r>
          </a:p>
          <a:p>
            <a:r>
              <a:rPr lang="en-US" sz="1000" dirty="0" smtClean="0">
                <a:latin typeface="Courier New" charset="0"/>
                <a:ea typeface="Courier New" charset="0"/>
                <a:cs typeface="Courier New" charset="0"/>
              </a:rPr>
              <a:t>    </a:t>
            </a:r>
            <a:r>
              <a:rPr lang="en-US" sz="1000" dirty="0" err="1" smtClean="0">
                <a:latin typeface="Courier New" charset="0"/>
                <a:ea typeface="Courier New" charset="0"/>
                <a:cs typeface="Courier New" charset="0"/>
              </a:rPr>
              <a:t>const</a:t>
            </a:r>
            <a:r>
              <a:rPr lang="en-US" sz="1000" dirty="0" smtClean="0">
                <a:latin typeface="Courier New" charset="0"/>
                <a:ea typeface="Courier New" charset="0"/>
                <a:cs typeface="Courier New" charset="0"/>
              </a:rPr>
              <a:t> uint32_t </a:t>
            </a:r>
            <a:r>
              <a:rPr lang="en-US" sz="1000" dirty="0" err="1" smtClean="0">
                <a:latin typeface="Courier New" charset="0"/>
                <a:ea typeface="Courier New" charset="0"/>
                <a:cs typeface="Courier New" charset="0"/>
              </a:rPr>
              <a:t>oneHz</a:t>
            </a:r>
            <a:r>
              <a:rPr lang="en-US" sz="1000" dirty="0" smtClean="0">
                <a:latin typeface="Courier New" charset="0"/>
                <a:ea typeface="Courier New" charset="0"/>
                <a:cs typeface="Courier New" charset="0"/>
              </a:rPr>
              <a:t> = </a:t>
            </a:r>
            <a:r>
              <a:rPr lang="en-US" sz="1000" dirty="0" err="1" smtClean="0">
                <a:latin typeface="Courier New" charset="0"/>
                <a:ea typeface="Courier New" charset="0"/>
                <a:cs typeface="Courier New" charset="0"/>
              </a:rPr>
              <a:t>symbolsPerSecond</a:t>
            </a:r>
            <a:r>
              <a:rPr lang="en-US" sz="1000" dirty="0" smtClean="0">
                <a:latin typeface="Courier New" charset="0"/>
                <a:ea typeface="Courier New" charset="0"/>
                <a:cs typeface="Courier New" charset="0"/>
              </a:rPr>
              <a:t> / </a:t>
            </a:r>
            <a:r>
              <a:rPr lang="en-US" sz="1000" dirty="0" err="1" smtClean="0">
                <a:latin typeface="Courier New" charset="0"/>
                <a:ea typeface="Courier New" charset="0"/>
                <a:cs typeface="Courier New" charset="0"/>
              </a:rPr>
              <a:t>symbolsPerChar</a:t>
            </a:r>
            <a:r>
              <a:rPr lang="en-US" sz="1000" dirty="0" smtClean="0">
                <a:latin typeface="Courier New" charset="0"/>
                <a:ea typeface="Courier New" charset="0"/>
                <a:cs typeface="Courier New" charset="0"/>
              </a:rPr>
              <a:t>;</a:t>
            </a:r>
          </a:p>
          <a:p>
            <a:r>
              <a:rPr lang="en-US" sz="1000" dirty="0" smtClean="0">
                <a:latin typeface="Courier New" charset="0"/>
                <a:ea typeface="Courier New" charset="0"/>
                <a:cs typeface="Courier New" charset="0"/>
              </a:rPr>
              <a:t>    </a:t>
            </a:r>
            <a:r>
              <a:rPr lang="en-US" sz="1000" dirty="0" err="1" smtClean="0">
                <a:latin typeface="Courier New" charset="0"/>
                <a:ea typeface="Courier New" charset="0"/>
                <a:cs typeface="Courier New" charset="0"/>
              </a:rPr>
              <a:t>const</a:t>
            </a:r>
            <a:r>
              <a:rPr lang="en-US" sz="1000" dirty="0" smtClean="0">
                <a:latin typeface="Courier New" charset="0"/>
                <a:ea typeface="Courier New" charset="0"/>
                <a:cs typeface="Courier New" charset="0"/>
              </a:rPr>
              <a:t> uint32_t </a:t>
            </a:r>
            <a:r>
              <a:rPr lang="en-US" sz="1000" dirty="0" err="1" smtClean="0">
                <a:latin typeface="Courier New" charset="0"/>
                <a:ea typeface="Courier New" charset="0"/>
                <a:cs typeface="Courier New" charset="0"/>
              </a:rPr>
              <a:t>fiveHz</a:t>
            </a:r>
            <a:r>
              <a:rPr lang="en-US" sz="1000" dirty="0" smtClean="0">
                <a:latin typeface="Courier New" charset="0"/>
                <a:ea typeface="Courier New" charset="0"/>
                <a:cs typeface="Courier New" charset="0"/>
              </a:rPr>
              <a:t> = (</a:t>
            </a:r>
            <a:r>
              <a:rPr lang="en-US" sz="1000" dirty="0" err="1" smtClean="0">
                <a:latin typeface="Courier New" charset="0"/>
                <a:ea typeface="Courier New" charset="0"/>
                <a:cs typeface="Courier New" charset="0"/>
              </a:rPr>
              <a:t>symbolsPerSecond</a:t>
            </a:r>
            <a:r>
              <a:rPr lang="en-US" sz="1000" dirty="0" smtClean="0">
                <a:latin typeface="Courier New" charset="0"/>
                <a:ea typeface="Courier New" charset="0"/>
                <a:cs typeface="Courier New" charset="0"/>
              </a:rPr>
              <a:t> / </a:t>
            </a:r>
            <a:r>
              <a:rPr lang="en-US" sz="1000" dirty="0" err="1" smtClean="0">
                <a:latin typeface="Courier New" charset="0"/>
                <a:ea typeface="Courier New" charset="0"/>
                <a:cs typeface="Courier New" charset="0"/>
              </a:rPr>
              <a:t>symbolsPerChar</a:t>
            </a:r>
            <a:r>
              <a:rPr lang="en-US" sz="1000" dirty="0" smtClean="0">
                <a:latin typeface="Courier New" charset="0"/>
                <a:ea typeface="Courier New" charset="0"/>
                <a:cs typeface="Courier New" charset="0"/>
              </a:rPr>
              <a:t>) / 5;</a:t>
            </a:r>
          </a:p>
          <a:p>
            <a:endParaRPr lang="en-US" sz="1000" dirty="0" smtClean="0">
              <a:latin typeface="Courier New" charset="0"/>
              <a:ea typeface="Courier New" charset="0"/>
              <a:cs typeface="Courier New" charset="0"/>
            </a:endParaRPr>
          </a:p>
          <a:p>
            <a:r>
              <a:rPr lang="en-US" sz="1000" dirty="0" smtClean="0">
                <a:latin typeface="Courier New" charset="0"/>
                <a:ea typeface="Courier New" charset="0"/>
                <a:cs typeface="Courier New" charset="0"/>
              </a:rPr>
              <a:t>        if (0==</a:t>
            </a:r>
            <a:r>
              <a:rPr lang="en-US" sz="1000" dirty="0" err="1" smtClean="0">
                <a:latin typeface="Courier New" charset="0"/>
                <a:ea typeface="Courier New" charset="0"/>
                <a:cs typeface="Courier New" charset="0"/>
              </a:rPr>
              <a:t>toggleCount</a:t>
            </a:r>
            <a:r>
              <a:rPr lang="en-US" sz="1000" dirty="0" smtClean="0">
                <a:latin typeface="Courier New" charset="0"/>
                <a:ea typeface="Courier New" charset="0"/>
                <a:cs typeface="Courier New" charset="0"/>
              </a:rPr>
              <a:t>) {</a:t>
            </a:r>
          </a:p>
          <a:p>
            <a:r>
              <a:rPr lang="en-US" sz="1000" dirty="0" smtClean="0">
                <a:latin typeface="Courier New" charset="0"/>
                <a:ea typeface="Courier New" charset="0"/>
                <a:cs typeface="Courier New" charset="0"/>
              </a:rPr>
              <a:t>        </a:t>
            </a:r>
            <a:r>
              <a:rPr lang="en-US" sz="1000" dirty="0" err="1" smtClean="0">
                <a:latin typeface="Courier New" charset="0"/>
                <a:ea typeface="Courier New" charset="0"/>
                <a:cs typeface="Courier New" charset="0"/>
              </a:rPr>
              <a:t>int</a:t>
            </a:r>
            <a:r>
              <a:rPr lang="en-US" sz="1000" dirty="0" smtClean="0">
                <a:latin typeface="Courier New" charset="0"/>
                <a:ea typeface="Courier New" charset="0"/>
                <a:cs typeface="Courier New" charset="0"/>
              </a:rPr>
              <a:t> current = </a:t>
            </a:r>
            <a:r>
              <a:rPr lang="en-US" sz="1000" dirty="0" err="1" smtClean="0">
                <a:latin typeface="Courier New" charset="0"/>
                <a:ea typeface="Courier New" charset="0"/>
                <a:cs typeface="Courier New" charset="0"/>
              </a:rPr>
              <a:t>gpioGetOutCmd</a:t>
            </a:r>
            <a:r>
              <a:rPr lang="en-US" sz="1000" dirty="0" smtClean="0">
                <a:latin typeface="Courier New" charset="0"/>
                <a:ea typeface="Courier New" charset="0"/>
                <a:cs typeface="Courier New" charset="0"/>
              </a:rPr>
              <a:t>(GPIOLED1);</a:t>
            </a:r>
          </a:p>
          <a:p>
            <a:r>
              <a:rPr lang="en-US" sz="1000" dirty="0" smtClean="0">
                <a:latin typeface="Courier New" charset="0"/>
                <a:ea typeface="Courier New" charset="0"/>
                <a:cs typeface="Courier New" charset="0"/>
              </a:rPr>
              <a:t>        </a:t>
            </a:r>
            <a:r>
              <a:rPr lang="en-US" sz="1000" dirty="0" err="1" smtClean="0">
                <a:latin typeface="Courier New" charset="0"/>
                <a:ea typeface="Courier New" charset="0"/>
                <a:cs typeface="Courier New" charset="0"/>
              </a:rPr>
              <a:t>int</a:t>
            </a:r>
            <a:r>
              <a:rPr lang="en-US" sz="1000" dirty="0" smtClean="0">
                <a:latin typeface="Courier New" charset="0"/>
                <a:ea typeface="Courier New" charset="0"/>
                <a:cs typeface="Courier New" charset="0"/>
              </a:rPr>
              <a:t> next = </a:t>
            </a:r>
            <a:r>
              <a:rPr lang="en-US" sz="1000" dirty="0" err="1" smtClean="0">
                <a:latin typeface="Courier New" charset="0"/>
                <a:ea typeface="Courier New" charset="0"/>
                <a:cs typeface="Courier New" charset="0"/>
              </a:rPr>
              <a:t>nextGpioState</a:t>
            </a:r>
            <a:r>
              <a:rPr lang="en-US" sz="1000" dirty="0" smtClean="0">
                <a:latin typeface="Courier New" charset="0"/>
                <a:ea typeface="Courier New" charset="0"/>
                <a:cs typeface="Courier New" charset="0"/>
              </a:rPr>
              <a:t>(current);</a:t>
            </a:r>
          </a:p>
          <a:p>
            <a:r>
              <a:rPr lang="en-US" sz="1000" dirty="0" smtClean="0">
                <a:latin typeface="Courier New" charset="0"/>
                <a:ea typeface="Courier New" charset="0"/>
                <a:cs typeface="Courier New" charset="0"/>
              </a:rPr>
              <a:t>        </a:t>
            </a:r>
            <a:r>
              <a:rPr lang="en-US" sz="1000" dirty="0" err="1" smtClean="0">
                <a:latin typeface="Courier New" charset="0"/>
                <a:ea typeface="Courier New" charset="0"/>
                <a:cs typeface="Courier New" charset="0"/>
              </a:rPr>
              <a:t>gpioSetOutCmd</a:t>
            </a:r>
            <a:r>
              <a:rPr lang="en-US" sz="1000" dirty="0" smtClean="0">
                <a:latin typeface="Courier New" charset="0"/>
                <a:ea typeface="Courier New" charset="0"/>
                <a:cs typeface="Courier New" charset="0"/>
              </a:rPr>
              <a:t>(GPIOLED1, next);</a:t>
            </a:r>
          </a:p>
          <a:p>
            <a:r>
              <a:rPr lang="en-US" sz="1000" dirty="0" smtClean="0">
                <a:latin typeface="Courier New" charset="0"/>
                <a:ea typeface="Courier New" charset="0"/>
                <a:cs typeface="Courier New" charset="0"/>
              </a:rPr>
              <a:t>    }</a:t>
            </a:r>
          </a:p>
          <a:p>
            <a:endParaRPr lang="en-US" sz="1000" dirty="0" smtClean="0">
              <a:latin typeface="Courier New" charset="0"/>
              <a:ea typeface="Courier New" charset="0"/>
              <a:cs typeface="Courier New" charset="0"/>
            </a:endParaRPr>
          </a:p>
          <a:p>
            <a:r>
              <a:rPr lang="en-US" sz="1000" dirty="0" smtClean="0">
                <a:latin typeface="Courier New" charset="0"/>
                <a:ea typeface="Courier New" charset="0"/>
                <a:cs typeface="Courier New" charset="0"/>
              </a:rPr>
              <a:t>    if (0==</a:t>
            </a:r>
            <a:r>
              <a:rPr lang="en-US" sz="1000" dirty="0" err="1" smtClean="0">
                <a:latin typeface="Courier New" charset="0"/>
                <a:ea typeface="Courier New" charset="0"/>
                <a:cs typeface="Courier New" charset="0"/>
              </a:rPr>
              <a:t>toggleCount%fiveHz</a:t>
            </a:r>
            <a:r>
              <a:rPr lang="en-US" sz="1000" dirty="0" smtClean="0">
                <a:latin typeface="Courier New" charset="0"/>
                <a:ea typeface="Courier New" charset="0"/>
                <a:cs typeface="Courier New" charset="0"/>
              </a:rPr>
              <a:t>) {</a:t>
            </a:r>
          </a:p>
          <a:p>
            <a:r>
              <a:rPr lang="en-US" sz="1000" dirty="0" smtClean="0">
                <a:latin typeface="Courier New" charset="0"/>
                <a:ea typeface="Courier New" charset="0"/>
                <a:cs typeface="Courier New" charset="0"/>
              </a:rPr>
              <a:t>        </a:t>
            </a:r>
            <a:r>
              <a:rPr lang="en-US" sz="1000" dirty="0" err="1" smtClean="0">
                <a:latin typeface="Courier New" charset="0"/>
                <a:ea typeface="Courier New" charset="0"/>
                <a:cs typeface="Courier New" charset="0"/>
              </a:rPr>
              <a:t>int</a:t>
            </a:r>
            <a:r>
              <a:rPr lang="en-US" sz="1000" dirty="0" smtClean="0">
                <a:latin typeface="Courier New" charset="0"/>
                <a:ea typeface="Courier New" charset="0"/>
                <a:cs typeface="Courier New" charset="0"/>
              </a:rPr>
              <a:t> current = </a:t>
            </a:r>
            <a:r>
              <a:rPr lang="en-US" sz="1000" dirty="0" err="1" smtClean="0">
                <a:latin typeface="Courier New" charset="0"/>
                <a:ea typeface="Courier New" charset="0"/>
                <a:cs typeface="Courier New" charset="0"/>
              </a:rPr>
              <a:t>gpioGetOutCmd</a:t>
            </a:r>
            <a:r>
              <a:rPr lang="en-US" sz="1000" dirty="0" smtClean="0">
                <a:latin typeface="Courier New" charset="0"/>
                <a:ea typeface="Courier New" charset="0"/>
                <a:cs typeface="Courier New" charset="0"/>
              </a:rPr>
              <a:t>(GPIOLED2);</a:t>
            </a:r>
          </a:p>
          <a:p>
            <a:r>
              <a:rPr lang="en-US" sz="1000" dirty="0" smtClean="0">
                <a:latin typeface="Courier New" charset="0"/>
                <a:ea typeface="Courier New" charset="0"/>
                <a:cs typeface="Courier New" charset="0"/>
              </a:rPr>
              <a:t>        </a:t>
            </a:r>
            <a:r>
              <a:rPr lang="en-US" sz="1000" dirty="0" err="1" smtClean="0">
                <a:latin typeface="Courier New" charset="0"/>
                <a:ea typeface="Courier New" charset="0"/>
                <a:cs typeface="Courier New" charset="0"/>
              </a:rPr>
              <a:t>int</a:t>
            </a:r>
            <a:r>
              <a:rPr lang="en-US" sz="1000" dirty="0" smtClean="0">
                <a:latin typeface="Courier New" charset="0"/>
                <a:ea typeface="Courier New" charset="0"/>
                <a:cs typeface="Courier New" charset="0"/>
              </a:rPr>
              <a:t> next = </a:t>
            </a:r>
            <a:r>
              <a:rPr lang="en-US" sz="1000" dirty="0" err="1" smtClean="0">
                <a:latin typeface="Courier New" charset="0"/>
                <a:ea typeface="Courier New" charset="0"/>
                <a:cs typeface="Courier New" charset="0"/>
              </a:rPr>
              <a:t>nextGpioState</a:t>
            </a:r>
            <a:r>
              <a:rPr lang="en-US" sz="1000" dirty="0" smtClean="0">
                <a:latin typeface="Courier New" charset="0"/>
                <a:ea typeface="Courier New" charset="0"/>
                <a:cs typeface="Courier New" charset="0"/>
              </a:rPr>
              <a:t>(current);</a:t>
            </a:r>
          </a:p>
          <a:p>
            <a:r>
              <a:rPr lang="en-US" sz="1000" dirty="0" smtClean="0">
                <a:latin typeface="Courier New" charset="0"/>
                <a:ea typeface="Courier New" charset="0"/>
                <a:cs typeface="Courier New" charset="0"/>
              </a:rPr>
              <a:t>        </a:t>
            </a:r>
            <a:r>
              <a:rPr lang="en-US" sz="1000" dirty="0" err="1" smtClean="0">
                <a:latin typeface="Courier New" charset="0"/>
                <a:ea typeface="Courier New" charset="0"/>
                <a:cs typeface="Courier New" charset="0"/>
              </a:rPr>
              <a:t>gpioSetOutCmd</a:t>
            </a:r>
            <a:r>
              <a:rPr lang="en-US" sz="1000" dirty="0" smtClean="0">
                <a:latin typeface="Courier New" charset="0"/>
                <a:ea typeface="Courier New" charset="0"/>
                <a:cs typeface="Courier New" charset="0"/>
              </a:rPr>
              <a:t>(GPIOLED2, next);</a:t>
            </a:r>
          </a:p>
          <a:p>
            <a:r>
              <a:rPr lang="en-US" sz="1000" dirty="0" smtClean="0">
                <a:latin typeface="Courier New" charset="0"/>
                <a:ea typeface="Courier New" charset="0"/>
                <a:cs typeface="Courier New" charset="0"/>
              </a:rPr>
              <a:t>    }</a:t>
            </a:r>
          </a:p>
          <a:p>
            <a:endParaRPr lang="en-US" sz="1000" dirty="0" smtClean="0">
              <a:latin typeface="Courier New" charset="0"/>
              <a:ea typeface="Courier New" charset="0"/>
              <a:cs typeface="Courier New" charset="0"/>
            </a:endParaRPr>
          </a:p>
          <a:p>
            <a:r>
              <a:rPr lang="en-US" sz="1000" dirty="0" smtClean="0">
                <a:latin typeface="Courier New" charset="0"/>
                <a:ea typeface="Courier New" charset="0"/>
                <a:cs typeface="Courier New" charset="0"/>
              </a:rPr>
              <a:t>    </a:t>
            </a:r>
            <a:r>
              <a:rPr lang="en-US" sz="1000" dirty="0" err="1" smtClean="0">
                <a:latin typeface="Courier New" charset="0"/>
                <a:ea typeface="Courier New" charset="0"/>
                <a:cs typeface="Courier New" charset="0"/>
              </a:rPr>
              <a:t>toggleCount</a:t>
            </a:r>
            <a:r>
              <a:rPr lang="en-US" sz="1000" dirty="0" smtClean="0">
                <a:latin typeface="Courier New" charset="0"/>
                <a:ea typeface="Courier New" charset="0"/>
                <a:cs typeface="Courier New" charset="0"/>
              </a:rPr>
              <a:t> = (toggleCount+1) % </a:t>
            </a:r>
            <a:r>
              <a:rPr lang="en-US" sz="1000" dirty="0" err="1" smtClean="0">
                <a:latin typeface="Courier New" charset="0"/>
                <a:ea typeface="Courier New" charset="0"/>
                <a:cs typeface="Courier New" charset="0"/>
              </a:rPr>
              <a:t>oneHz</a:t>
            </a:r>
            <a:r>
              <a:rPr lang="en-US" sz="1000" dirty="0" smtClean="0">
                <a:latin typeface="Courier New" charset="0"/>
                <a:ea typeface="Courier New" charset="0"/>
                <a:cs typeface="Courier New" charset="0"/>
              </a:rPr>
              <a:t>;</a:t>
            </a:r>
          </a:p>
          <a:p>
            <a:r>
              <a:rPr lang="en-US" sz="1000" dirty="0" smtClean="0">
                <a:latin typeface="Courier New" charset="0"/>
                <a:ea typeface="Courier New" charset="0"/>
                <a:cs typeface="Courier New" charset="0"/>
              </a:rPr>
              <a:t>}</a:t>
            </a:r>
            <a:endParaRPr lang="en-US" sz="1000" dirty="0">
              <a:latin typeface="Courier New" charset="0"/>
              <a:ea typeface="Courier New" charset="0"/>
              <a:cs typeface="Courier New" charset="0"/>
            </a:endParaRPr>
          </a:p>
        </p:txBody>
      </p:sp>
      <p:sp>
        <p:nvSpPr>
          <p:cNvPr id="5" name="TextBox 4"/>
          <p:cNvSpPr txBox="1"/>
          <p:nvPr/>
        </p:nvSpPr>
        <p:spPr>
          <a:xfrm>
            <a:off x="6078512" y="4871803"/>
            <a:ext cx="4804347" cy="369332"/>
          </a:xfrm>
          <a:prstGeom prst="rect">
            <a:avLst/>
          </a:prstGeom>
          <a:noFill/>
          <a:ln>
            <a:solidFill>
              <a:schemeClr val="accent6"/>
            </a:solidFill>
          </a:ln>
        </p:spPr>
        <p:txBody>
          <a:bodyPr wrap="square" rtlCol="0">
            <a:spAutoFit/>
          </a:bodyPr>
          <a:lstStyle/>
          <a:p>
            <a:pPr algn="ctr"/>
            <a:r>
              <a:rPr lang="en-US" dirty="0" smtClean="0">
                <a:solidFill>
                  <a:schemeClr val="accent6"/>
                </a:solidFill>
              </a:rPr>
              <a:t>The optimizer is </a:t>
            </a:r>
            <a:r>
              <a:rPr lang="en-US" smtClean="0">
                <a:solidFill>
                  <a:schemeClr val="accent6"/>
                </a:solidFill>
              </a:rPr>
              <a:t>our friend</a:t>
            </a:r>
            <a:endParaRPr lang="en-US">
              <a:solidFill>
                <a:schemeClr val="accent6"/>
              </a:solidFill>
            </a:endParaRPr>
          </a:p>
        </p:txBody>
      </p:sp>
      <p:cxnSp>
        <p:nvCxnSpPr>
          <p:cNvPr id="7" name="Straight Arrow Connector 6"/>
          <p:cNvCxnSpPr/>
          <p:nvPr/>
        </p:nvCxnSpPr>
        <p:spPr>
          <a:xfrm flipH="1">
            <a:off x="4504544" y="5074170"/>
            <a:ext cx="1543988" cy="89941"/>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5744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
            </a:r>
            <a:r>
              <a:rPr lang="en-US" dirty="0" smtClean="0"/>
              <a:t>ibraries</a:t>
            </a:r>
            <a:endParaRPr lang="en-US" dirty="0"/>
          </a:p>
        </p:txBody>
      </p:sp>
      <p:sp>
        <p:nvSpPr>
          <p:cNvPr id="3" name="Content Placeholder 2"/>
          <p:cNvSpPr>
            <a:spLocks noGrp="1"/>
          </p:cNvSpPr>
          <p:nvPr>
            <p:ph idx="1"/>
          </p:nvPr>
        </p:nvSpPr>
        <p:spPr/>
        <p:txBody>
          <a:bodyPr>
            <a:normAutofit fontScale="92500" lnSpcReduction="20000"/>
          </a:bodyPr>
          <a:lstStyle/>
          <a:p>
            <a:r>
              <a:rPr lang="en-US" dirty="0" err="1" smtClean="0"/>
              <a:t>Newlib</a:t>
            </a:r>
            <a:r>
              <a:rPr lang="en-US" dirty="0" smtClean="0"/>
              <a:t> </a:t>
            </a:r>
            <a:r>
              <a:rPr lang="mr-IN" dirty="0" smtClean="0"/>
              <a:t>–</a:t>
            </a:r>
            <a:r>
              <a:rPr lang="en-US" dirty="0" smtClean="0"/>
              <a:t> comes with arm-none-eabi-gcc</a:t>
            </a:r>
          </a:p>
          <a:p>
            <a:r>
              <a:rPr lang="en-US" dirty="0" smtClean="0"/>
              <a:t>Nanopb</a:t>
            </a:r>
          </a:p>
          <a:p>
            <a:r>
              <a:rPr lang="en-US" dirty="0" smtClean="0"/>
              <a:t>lwip </a:t>
            </a:r>
            <a:r>
              <a:rPr lang="mr-IN" dirty="0" smtClean="0"/>
              <a:t>–</a:t>
            </a:r>
            <a:r>
              <a:rPr lang="en-US" dirty="0" smtClean="0"/>
              <a:t> Light Weight IP</a:t>
            </a:r>
          </a:p>
          <a:p>
            <a:r>
              <a:rPr lang="en-US" dirty="0" smtClean="0"/>
              <a:t>Printf2 by Georges </a:t>
            </a:r>
            <a:r>
              <a:rPr lang="en-US" dirty="0" err="1" smtClean="0"/>
              <a:t>Menie</a:t>
            </a:r>
            <a:r>
              <a:rPr lang="en-US" dirty="0" smtClean="0"/>
              <a:t> and Daniel D. Miller</a:t>
            </a:r>
          </a:p>
          <a:p>
            <a:pPr lvl="3"/>
            <a:r>
              <a:rPr lang="en-US" dirty="0" smtClean="0"/>
              <a:t> </a:t>
            </a:r>
            <a:r>
              <a:rPr lang="en-US" dirty="0" smtClean="0">
                <a:hlinkClick r:id="rId2"/>
              </a:rPr>
              <a:t>https://github.com/spindance/printf-stdarg-float/blob/master/source/printf2/printf2.c</a:t>
            </a:r>
            <a:endParaRPr lang="en-US" dirty="0" smtClean="0"/>
          </a:p>
          <a:p>
            <a:r>
              <a:rPr lang="en-US" dirty="0" smtClean="0"/>
              <a:t>Vendor libraries like</a:t>
            </a:r>
          </a:p>
          <a:p>
            <a:pPr lvl="1"/>
            <a:r>
              <a:rPr lang="en-US" dirty="0" smtClean="0"/>
              <a:t> STM32F4 DSP and standard peripherals library</a:t>
            </a:r>
          </a:p>
          <a:p>
            <a:pPr lvl="2"/>
            <a:r>
              <a:rPr lang="en-US" dirty="0" smtClean="0"/>
              <a:t>STMicroelectronics</a:t>
            </a:r>
          </a:p>
          <a:p>
            <a:pPr lvl="2"/>
            <a:r>
              <a:rPr lang="en-US" dirty="0" smtClean="0">
                <a:hlinkClick r:id="rId3"/>
              </a:rPr>
              <a:t>http://www.st.com/content/st_com/en/products/embedded-software/mcus-embedded-software/stm32-embedded-software/stm32-standard-peripheral-libraries/stsw-stm32065.html</a:t>
            </a:r>
            <a:endParaRPr lang="en-US" dirty="0" smtClean="0"/>
          </a:p>
          <a:p>
            <a:pPr lvl="1"/>
            <a:r>
              <a:rPr lang="en-US" dirty="0" smtClean="0"/>
              <a:t>CMSIS</a:t>
            </a:r>
          </a:p>
          <a:p>
            <a:pPr lvl="2"/>
            <a:r>
              <a:rPr lang="en-US" dirty="0" smtClean="0"/>
              <a:t>ARM</a:t>
            </a:r>
          </a:p>
          <a:p>
            <a:pPr lvl="2"/>
            <a:r>
              <a:rPr lang="en-US" dirty="0" smtClean="0"/>
              <a:t>https://</a:t>
            </a:r>
            <a:r>
              <a:rPr lang="en-US" dirty="0" err="1" smtClean="0"/>
              <a:t>developer.arm.com</a:t>
            </a:r>
            <a:r>
              <a:rPr lang="en-US" dirty="0" smtClean="0"/>
              <a:t>/embedded/</a:t>
            </a:r>
            <a:r>
              <a:rPr lang="en-US" dirty="0" err="1" smtClean="0"/>
              <a:t>cmsis</a:t>
            </a:r>
            <a:endParaRPr lang="en-US" dirty="0" smtClean="0"/>
          </a:p>
          <a:p>
            <a:pPr lvl="2"/>
            <a:endParaRPr lang="en-US" dirty="0" smtClean="0"/>
          </a:p>
          <a:p>
            <a:endParaRPr lang="en-US" dirty="0"/>
          </a:p>
        </p:txBody>
      </p:sp>
    </p:spTree>
    <p:extLst>
      <p:ext uri="{BB962C8B-B14F-4D97-AF65-F5344CB8AC3E}">
        <p14:creationId xmlns:p14="http://schemas.microsoft.com/office/powerpoint/2010/main" val="202122122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68377" y="314793"/>
            <a:ext cx="10591800" cy="5324535"/>
          </a:xfrm>
          <a:prstGeom prst="rect">
            <a:avLst/>
          </a:prstGeom>
          <a:noFill/>
        </p:spPr>
        <p:txBody>
          <a:bodyPr wrap="square" rtlCol="0">
            <a:spAutoFit/>
          </a:bodyPr>
          <a:lstStyle/>
          <a:p>
            <a:r>
              <a:rPr lang="mr-IN" sz="1000" dirty="0" smtClean="0">
                <a:latin typeface="Courier New" charset="0"/>
                <a:ea typeface="Courier New" charset="0"/>
                <a:cs typeface="Courier New" charset="0"/>
              </a:rPr>
              <a:t> 42:../</a:t>
            </a:r>
            <a:r>
              <a:rPr lang="mr-IN" sz="1000" dirty="0" err="1" smtClean="0">
                <a:latin typeface="Courier New" charset="0"/>
                <a:ea typeface="Courier New" charset="0"/>
                <a:cs typeface="Courier New" charset="0"/>
              </a:rPr>
              <a:t>app.contents</a:t>
            </a:r>
            <a:r>
              <a:rPr lang="mr-IN" sz="1000" dirty="0" smtClean="0">
                <a:latin typeface="Courier New" charset="0"/>
                <a:ea typeface="Courier New" charset="0"/>
                <a:cs typeface="Courier New" charset="0"/>
              </a:rPr>
              <a:t>/</a:t>
            </a:r>
            <a:r>
              <a:rPr lang="mr-IN" sz="1000" dirty="0" err="1" smtClean="0">
                <a:latin typeface="Courier New" charset="0"/>
                <a:ea typeface="Courier New" charset="0"/>
                <a:cs typeface="Courier New" charset="0"/>
              </a:rPr>
              <a:t>source</a:t>
            </a:r>
            <a:r>
              <a:rPr lang="mr-IN" sz="1000" dirty="0" smtClean="0">
                <a:latin typeface="Courier New" charset="0"/>
                <a:ea typeface="Courier New" charset="0"/>
                <a:cs typeface="Courier New" charset="0"/>
              </a:rPr>
              <a:t>/</a:t>
            </a:r>
            <a:r>
              <a:rPr lang="mr-IN" sz="1000" dirty="0" err="1" smtClean="0">
                <a:latin typeface="Courier New" charset="0"/>
                <a:ea typeface="Courier New" charset="0"/>
                <a:cs typeface="Courier New" charset="0"/>
              </a:rPr>
              <a:t>startup</a:t>
            </a:r>
            <a:r>
              <a:rPr lang="mr-IN" sz="1000" dirty="0" smtClean="0">
                <a:latin typeface="Courier New" charset="0"/>
                <a:ea typeface="Courier New" charset="0"/>
                <a:cs typeface="Courier New" charset="0"/>
              </a:rPr>
              <a:t>/</a:t>
            </a:r>
            <a:r>
              <a:rPr lang="mr-IN" sz="1000" dirty="0" err="1" smtClean="0">
                <a:latin typeface="Courier New" charset="0"/>
                <a:ea typeface="Courier New" charset="0"/>
                <a:cs typeface="Courier New" charset="0"/>
              </a:rPr>
              <a:t>main.c</a:t>
            </a:r>
            <a:r>
              <a:rPr lang="mr-IN" sz="1000" dirty="0" smtClean="0">
                <a:latin typeface="Courier New" charset="0"/>
                <a:ea typeface="Courier New" charset="0"/>
                <a:cs typeface="Courier New" charset="0"/>
              </a:rPr>
              <a:t> ****         </a:t>
            </a:r>
            <a:r>
              <a:rPr lang="mr-IN" sz="1000" dirty="0" err="1" smtClean="0">
                <a:latin typeface="Courier New" charset="0"/>
                <a:ea typeface="Courier New" charset="0"/>
                <a:cs typeface="Courier New" charset="0"/>
              </a:rPr>
              <a:t>int</a:t>
            </a:r>
            <a:r>
              <a:rPr lang="mr-IN" sz="1000" dirty="0" smtClean="0">
                <a:latin typeface="Courier New" charset="0"/>
                <a:ea typeface="Courier New" charset="0"/>
                <a:cs typeface="Courier New" charset="0"/>
              </a:rPr>
              <a:t> </a:t>
            </a:r>
            <a:r>
              <a:rPr lang="mr-IN" sz="1000" dirty="0" err="1" smtClean="0">
                <a:latin typeface="Courier New" charset="0"/>
                <a:ea typeface="Courier New" charset="0"/>
                <a:cs typeface="Courier New" charset="0"/>
              </a:rPr>
              <a:t>current</a:t>
            </a:r>
            <a:r>
              <a:rPr lang="mr-IN" sz="1000" dirty="0" smtClean="0">
                <a:latin typeface="Courier New" charset="0"/>
                <a:ea typeface="Courier New" charset="0"/>
                <a:cs typeface="Courier New" charset="0"/>
              </a:rPr>
              <a:t> = </a:t>
            </a:r>
            <a:r>
              <a:rPr lang="mr-IN" sz="1000" dirty="0" err="1" smtClean="0">
                <a:latin typeface="Courier New" charset="0"/>
                <a:ea typeface="Courier New" charset="0"/>
                <a:cs typeface="Courier New" charset="0"/>
              </a:rPr>
              <a:t>gpioGetOutCmd</a:t>
            </a:r>
            <a:r>
              <a:rPr lang="mr-IN" sz="1000" dirty="0" smtClean="0">
                <a:latin typeface="Courier New" charset="0"/>
                <a:ea typeface="Courier New" charset="0"/>
                <a:cs typeface="Courier New" charset="0"/>
              </a:rPr>
              <a:t>(GPIOLED2);</a:t>
            </a:r>
            <a:endParaRPr lang="en-US" sz="1000" dirty="0" smtClean="0">
              <a:latin typeface="Courier New" charset="0"/>
              <a:ea typeface="Courier New" charset="0"/>
              <a:cs typeface="Courier New" charset="0"/>
            </a:endParaRPr>
          </a:p>
          <a:p>
            <a:r>
              <a:rPr lang="mr-IN" sz="1000" dirty="0" smtClean="0">
                <a:latin typeface="Courier New" charset="0"/>
                <a:ea typeface="Courier New" charset="0"/>
                <a:cs typeface="Courier New" charset="0"/>
              </a:rPr>
              <a:t> 229                            .</a:t>
            </a:r>
            <a:r>
              <a:rPr lang="mr-IN" sz="1000" dirty="0" err="1" smtClean="0">
                <a:latin typeface="Courier New" charset="0"/>
                <a:ea typeface="Courier New" charset="0"/>
                <a:cs typeface="Courier New" charset="0"/>
              </a:rPr>
              <a:t>loc</a:t>
            </a:r>
            <a:r>
              <a:rPr lang="mr-IN" sz="1000" dirty="0" smtClean="0">
                <a:latin typeface="Courier New" charset="0"/>
                <a:ea typeface="Courier New" charset="0"/>
                <a:cs typeface="Courier New" charset="0"/>
              </a:rPr>
              <a:t> 2 42 0</a:t>
            </a:r>
            <a:endParaRPr lang="en-US" sz="1000" dirty="0" smtClean="0">
              <a:latin typeface="Courier New" charset="0"/>
              <a:ea typeface="Courier New" charset="0"/>
              <a:cs typeface="Courier New" charset="0"/>
            </a:endParaRPr>
          </a:p>
          <a:p>
            <a:r>
              <a:rPr lang="mr-IN" sz="1000" dirty="0" smtClean="0">
                <a:latin typeface="Courier New" charset="0"/>
                <a:ea typeface="Courier New" charset="0"/>
                <a:cs typeface="Courier New" charset="0"/>
              </a:rPr>
              <a:t> 230 002c 0120                  </a:t>
            </a:r>
            <a:r>
              <a:rPr lang="mr-IN" sz="1000" dirty="0" err="1" smtClean="0">
                <a:latin typeface="Courier New" charset="0"/>
                <a:ea typeface="Courier New" charset="0"/>
                <a:cs typeface="Courier New" charset="0"/>
              </a:rPr>
              <a:t>movs</a:t>
            </a:r>
            <a:r>
              <a:rPr lang="mr-IN" sz="1000" dirty="0" smtClean="0">
                <a:latin typeface="Courier New" charset="0"/>
                <a:ea typeface="Courier New" charset="0"/>
                <a:cs typeface="Courier New" charset="0"/>
              </a:rPr>
              <a:t>    r0, #1</a:t>
            </a:r>
            <a:endParaRPr lang="en-US" sz="1000" dirty="0" smtClean="0">
              <a:latin typeface="Courier New" charset="0"/>
              <a:ea typeface="Courier New" charset="0"/>
              <a:cs typeface="Courier New" charset="0"/>
            </a:endParaRPr>
          </a:p>
          <a:p>
            <a:r>
              <a:rPr lang="mr-IN" sz="1000" dirty="0" smtClean="0">
                <a:latin typeface="Courier New" charset="0"/>
                <a:ea typeface="Courier New" charset="0"/>
                <a:cs typeface="Courier New" charset="0"/>
              </a:rPr>
              <a:t> 231 002e FFF7FEFF              </a:t>
            </a:r>
            <a:r>
              <a:rPr lang="mr-IN" sz="1000" dirty="0" err="1" smtClean="0">
                <a:latin typeface="Courier New" charset="0"/>
                <a:ea typeface="Courier New" charset="0"/>
                <a:cs typeface="Courier New" charset="0"/>
              </a:rPr>
              <a:t>bl</a:t>
            </a:r>
            <a:r>
              <a:rPr lang="mr-IN" sz="1000" dirty="0" smtClean="0">
                <a:latin typeface="Courier New" charset="0"/>
                <a:ea typeface="Courier New" charset="0"/>
                <a:cs typeface="Courier New" charset="0"/>
              </a:rPr>
              <a:t>      </a:t>
            </a:r>
            <a:r>
              <a:rPr lang="mr-IN" sz="1000" dirty="0" err="1" smtClean="0">
                <a:latin typeface="Courier New" charset="0"/>
                <a:ea typeface="Courier New" charset="0"/>
                <a:cs typeface="Courier New" charset="0"/>
              </a:rPr>
              <a:t>gpioGetOutCmd</a:t>
            </a:r>
            <a:endParaRPr lang="en-US" sz="1000" dirty="0" smtClean="0">
              <a:latin typeface="Courier New" charset="0"/>
              <a:ea typeface="Courier New" charset="0"/>
              <a:cs typeface="Courier New" charset="0"/>
            </a:endParaRPr>
          </a:p>
          <a:p>
            <a:r>
              <a:rPr lang="mr-IN" sz="1000" dirty="0" smtClean="0">
                <a:latin typeface="Courier New" charset="0"/>
                <a:ea typeface="Courier New" charset="0"/>
                <a:cs typeface="Courier New" charset="0"/>
              </a:rPr>
              <a:t> 232                    .LVL15:</a:t>
            </a:r>
            <a:endParaRPr lang="en-US" sz="1000" dirty="0" smtClean="0">
              <a:latin typeface="Courier New" charset="0"/>
              <a:ea typeface="Courier New" charset="0"/>
              <a:cs typeface="Courier New" charset="0"/>
            </a:endParaRPr>
          </a:p>
          <a:p>
            <a:r>
              <a:rPr lang="mr-IN" sz="1000" dirty="0" smtClean="0">
                <a:latin typeface="Courier New" charset="0"/>
                <a:ea typeface="Courier New" charset="0"/>
                <a:cs typeface="Courier New" charset="0"/>
              </a:rPr>
              <a:t> 233                    .LBB34:</a:t>
            </a:r>
            <a:endParaRPr lang="en-US" sz="1000" dirty="0" smtClean="0">
              <a:latin typeface="Courier New" charset="0"/>
              <a:ea typeface="Courier New" charset="0"/>
              <a:cs typeface="Courier New" charset="0"/>
            </a:endParaRPr>
          </a:p>
          <a:p>
            <a:r>
              <a:rPr lang="mr-IN" sz="1000" dirty="0" smtClean="0">
                <a:latin typeface="Courier New" charset="0"/>
                <a:ea typeface="Courier New" charset="0"/>
                <a:cs typeface="Courier New" charset="0"/>
              </a:rPr>
              <a:t> 234                    .LBB35:</a:t>
            </a:r>
            <a:endParaRPr lang="en-US" sz="1000" dirty="0" smtClean="0">
              <a:latin typeface="Courier New" charset="0"/>
              <a:ea typeface="Courier New" charset="0"/>
              <a:cs typeface="Courier New" charset="0"/>
            </a:endParaRPr>
          </a:p>
          <a:p>
            <a:r>
              <a:rPr lang="mr-IN" sz="1000" dirty="0" smtClean="0">
                <a:latin typeface="Courier New" charset="0"/>
                <a:ea typeface="Courier New" charset="0"/>
                <a:cs typeface="Courier New" charset="0"/>
              </a:rPr>
              <a:t>  21:../</a:t>
            </a:r>
            <a:r>
              <a:rPr lang="mr-IN" sz="1000" dirty="0" err="1" smtClean="0">
                <a:latin typeface="Courier New" charset="0"/>
                <a:ea typeface="Courier New" charset="0"/>
                <a:cs typeface="Courier New" charset="0"/>
              </a:rPr>
              <a:t>app.contents</a:t>
            </a:r>
            <a:r>
              <a:rPr lang="mr-IN" sz="1000" dirty="0" smtClean="0">
                <a:latin typeface="Courier New" charset="0"/>
                <a:ea typeface="Courier New" charset="0"/>
                <a:cs typeface="Courier New" charset="0"/>
              </a:rPr>
              <a:t>/</a:t>
            </a:r>
            <a:r>
              <a:rPr lang="mr-IN" sz="1000" dirty="0" err="1" smtClean="0">
                <a:latin typeface="Courier New" charset="0"/>
                <a:ea typeface="Courier New" charset="0"/>
                <a:cs typeface="Courier New" charset="0"/>
              </a:rPr>
              <a:t>source</a:t>
            </a:r>
            <a:r>
              <a:rPr lang="mr-IN" sz="1000" dirty="0" smtClean="0">
                <a:latin typeface="Courier New" charset="0"/>
                <a:ea typeface="Courier New" charset="0"/>
                <a:cs typeface="Courier New" charset="0"/>
              </a:rPr>
              <a:t>/</a:t>
            </a:r>
            <a:r>
              <a:rPr lang="mr-IN" sz="1000" dirty="0" err="1" smtClean="0">
                <a:latin typeface="Courier New" charset="0"/>
                <a:ea typeface="Courier New" charset="0"/>
                <a:cs typeface="Courier New" charset="0"/>
              </a:rPr>
              <a:t>startup</a:t>
            </a:r>
            <a:r>
              <a:rPr lang="mr-IN" sz="1000" dirty="0" smtClean="0">
                <a:latin typeface="Courier New" charset="0"/>
                <a:ea typeface="Courier New" charset="0"/>
                <a:cs typeface="Courier New" charset="0"/>
              </a:rPr>
              <a:t>/</a:t>
            </a:r>
            <a:r>
              <a:rPr lang="mr-IN" sz="1000" dirty="0" err="1" smtClean="0">
                <a:latin typeface="Courier New" charset="0"/>
                <a:ea typeface="Courier New" charset="0"/>
                <a:cs typeface="Courier New" charset="0"/>
              </a:rPr>
              <a:t>main.c</a:t>
            </a:r>
            <a:r>
              <a:rPr lang="mr-IN" sz="1000" dirty="0" smtClean="0">
                <a:latin typeface="Courier New" charset="0"/>
                <a:ea typeface="Courier New" charset="0"/>
                <a:cs typeface="Courier New" charset="0"/>
              </a:rPr>
              <a:t> ****     </a:t>
            </a:r>
            <a:r>
              <a:rPr lang="mr-IN" sz="1000" dirty="0" err="1" smtClean="0">
                <a:latin typeface="Courier New" charset="0"/>
                <a:ea typeface="Courier New" charset="0"/>
                <a:cs typeface="Courier New" charset="0"/>
              </a:rPr>
              <a:t>if</a:t>
            </a:r>
            <a:r>
              <a:rPr lang="mr-IN" sz="1000" dirty="0" smtClean="0">
                <a:latin typeface="Courier New" charset="0"/>
                <a:ea typeface="Courier New" charset="0"/>
                <a:cs typeface="Courier New" charset="0"/>
              </a:rPr>
              <a:t> (0==</a:t>
            </a:r>
            <a:r>
              <a:rPr lang="mr-IN" sz="1000" dirty="0" err="1" smtClean="0">
                <a:latin typeface="Courier New" charset="0"/>
                <a:ea typeface="Courier New" charset="0"/>
                <a:cs typeface="Courier New" charset="0"/>
              </a:rPr>
              <a:t>current</a:t>
            </a:r>
            <a:r>
              <a:rPr lang="mr-IN" sz="1000" dirty="0" smtClean="0">
                <a:latin typeface="Courier New" charset="0"/>
                <a:ea typeface="Courier New" charset="0"/>
                <a:cs typeface="Courier New" charset="0"/>
              </a:rPr>
              <a:t>) {</a:t>
            </a:r>
            <a:endParaRPr lang="en-US" sz="1000" dirty="0" smtClean="0">
              <a:latin typeface="Courier New" charset="0"/>
              <a:ea typeface="Courier New" charset="0"/>
              <a:cs typeface="Courier New" charset="0"/>
            </a:endParaRPr>
          </a:p>
          <a:p>
            <a:r>
              <a:rPr lang="mr-IN" sz="1000" dirty="0" smtClean="0">
                <a:latin typeface="Courier New" charset="0"/>
                <a:ea typeface="Courier New" charset="0"/>
                <a:cs typeface="Courier New" charset="0"/>
              </a:rPr>
              <a:t> 235                            .</a:t>
            </a:r>
            <a:r>
              <a:rPr lang="mr-IN" sz="1000" dirty="0" err="1" smtClean="0">
                <a:latin typeface="Courier New" charset="0"/>
                <a:ea typeface="Courier New" charset="0"/>
                <a:cs typeface="Courier New" charset="0"/>
              </a:rPr>
              <a:t>loc</a:t>
            </a:r>
            <a:r>
              <a:rPr lang="mr-IN" sz="1000" dirty="0" smtClean="0">
                <a:latin typeface="Courier New" charset="0"/>
                <a:ea typeface="Courier New" charset="0"/>
                <a:cs typeface="Courier New" charset="0"/>
              </a:rPr>
              <a:t> 2 21 0</a:t>
            </a:r>
            <a:endParaRPr lang="en-US" sz="1000" dirty="0" smtClean="0">
              <a:latin typeface="Courier New" charset="0"/>
              <a:ea typeface="Courier New" charset="0"/>
              <a:cs typeface="Courier New" charset="0"/>
            </a:endParaRPr>
          </a:p>
          <a:p>
            <a:r>
              <a:rPr lang="mr-IN" sz="1000" dirty="0" smtClean="0">
                <a:latin typeface="Courier New" charset="0"/>
                <a:ea typeface="Courier New" charset="0"/>
                <a:cs typeface="Courier New" charset="0"/>
              </a:rPr>
              <a:t> 236 0032 D0F10101              </a:t>
            </a:r>
            <a:r>
              <a:rPr lang="mr-IN" sz="1000" dirty="0" err="1" smtClean="0">
                <a:latin typeface="Courier New" charset="0"/>
                <a:ea typeface="Courier New" charset="0"/>
                <a:cs typeface="Courier New" charset="0"/>
              </a:rPr>
              <a:t>rsbs</a:t>
            </a:r>
            <a:r>
              <a:rPr lang="mr-IN" sz="1000" dirty="0" smtClean="0">
                <a:latin typeface="Courier New" charset="0"/>
                <a:ea typeface="Courier New" charset="0"/>
                <a:cs typeface="Courier New" charset="0"/>
              </a:rPr>
              <a:t>    r1, r0, #1</a:t>
            </a:r>
            <a:endParaRPr lang="en-US" sz="1000" dirty="0" smtClean="0">
              <a:latin typeface="Courier New" charset="0"/>
              <a:ea typeface="Courier New" charset="0"/>
              <a:cs typeface="Courier New" charset="0"/>
            </a:endParaRPr>
          </a:p>
          <a:p>
            <a:r>
              <a:rPr lang="mr-IN" sz="1000" dirty="0" smtClean="0">
                <a:latin typeface="Courier New" charset="0"/>
                <a:ea typeface="Courier New" charset="0"/>
                <a:cs typeface="Courier New" charset="0"/>
              </a:rPr>
              <a:t> 237 0036 38BF                  </a:t>
            </a:r>
            <a:r>
              <a:rPr lang="mr-IN" sz="1000" dirty="0" err="1" smtClean="0">
                <a:latin typeface="Courier New" charset="0"/>
                <a:ea typeface="Courier New" charset="0"/>
                <a:cs typeface="Courier New" charset="0"/>
              </a:rPr>
              <a:t>it</a:t>
            </a:r>
            <a:r>
              <a:rPr lang="mr-IN" sz="1000" dirty="0" smtClean="0">
                <a:latin typeface="Courier New" charset="0"/>
                <a:ea typeface="Courier New" charset="0"/>
                <a:cs typeface="Courier New" charset="0"/>
              </a:rPr>
              <a:t>      </a:t>
            </a:r>
            <a:r>
              <a:rPr lang="mr-IN" sz="1000" dirty="0" err="1" smtClean="0">
                <a:latin typeface="Courier New" charset="0"/>
                <a:ea typeface="Courier New" charset="0"/>
                <a:cs typeface="Courier New" charset="0"/>
              </a:rPr>
              <a:t>cc</a:t>
            </a:r>
            <a:endParaRPr lang="en-US" sz="1000" dirty="0" smtClean="0">
              <a:latin typeface="Courier New" charset="0"/>
              <a:ea typeface="Courier New" charset="0"/>
              <a:cs typeface="Courier New" charset="0"/>
            </a:endParaRPr>
          </a:p>
          <a:p>
            <a:r>
              <a:rPr lang="mr-IN" sz="1000" dirty="0" smtClean="0">
                <a:latin typeface="Courier New" charset="0"/>
                <a:ea typeface="Courier New" charset="0"/>
                <a:cs typeface="Courier New" charset="0"/>
              </a:rPr>
              <a:t> 238 0038 0021                  </a:t>
            </a:r>
            <a:r>
              <a:rPr lang="mr-IN" sz="1000" dirty="0" err="1" smtClean="0">
                <a:latin typeface="Courier New" charset="0"/>
                <a:ea typeface="Courier New" charset="0"/>
                <a:cs typeface="Courier New" charset="0"/>
              </a:rPr>
              <a:t>movcc</a:t>
            </a:r>
            <a:r>
              <a:rPr lang="mr-IN" sz="1000" dirty="0" smtClean="0">
                <a:latin typeface="Courier New" charset="0"/>
                <a:ea typeface="Courier New" charset="0"/>
                <a:cs typeface="Courier New" charset="0"/>
              </a:rPr>
              <a:t>   r1, #0</a:t>
            </a:r>
            <a:endParaRPr lang="en-US" sz="1000" dirty="0" smtClean="0">
              <a:latin typeface="Courier New" charset="0"/>
              <a:ea typeface="Courier New" charset="0"/>
              <a:cs typeface="Courier New" charset="0"/>
            </a:endParaRPr>
          </a:p>
          <a:p>
            <a:r>
              <a:rPr lang="mr-IN" sz="1000" dirty="0" smtClean="0">
                <a:latin typeface="Courier New" charset="0"/>
                <a:ea typeface="Courier New" charset="0"/>
                <a:cs typeface="Courier New" charset="0"/>
              </a:rPr>
              <a:t> 239                    .LBE35:</a:t>
            </a:r>
            <a:endParaRPr lang="en-US" sz="1000" dirty="0" smtClean="0">
              <a:latin typeface="Courier New" charset="0"/>
              <a:ea typeface="Courier New" charset="0"/>
              <a:cs typeface="Courier New" charset="0"/>
            </a:endParaRPr>
          </a:p>
          <a:p>
            <a:r>
              <a:rPr lang="mr-IN" sz="1000" dirty="0" smtClean="0">
                <a:latin typeface="Courier New" charset="0"/>
                <a:ea typeface="Courier New" charset="0"/>
                <a:cs typeface="Courier New" charset="0"/>
              </a:rPr>
              <a:t> 240                    .LBE34:</a:t>
            </a:r>
            <a:endParaRPr lang="en-US" sz="1000" dirty="0" smtClean="0">
              <a:latin typeface="Courier New" charset="0"/>
              <a:ea typeface="Courier New" charset="0"/>
              <a:cs typeface="Courier New" charset="0"/>
            </a:endParaRPr>
          </a:p>
          <a:p>
            <a:r>
              <a:rPr lang="mr-IN" sz="1000" dirty="0" smtClean="0">
                <a:latin typeface="Courier New" charset="0"/>
                <a:ea typeface="Courier New" charset="0"/>
                <a:cs typeface="Courier New" charset="0"/>
              </a:rPr>
              <a:t>  43:../</a:t>
            </a:r>
            <a:r>
              <a:rPr lang="mr-IN" sz="1000" dirty="0" err="1" smtClean="0">
                <a:latin typeface="Courier New" charset="0"/>
                <a:ea typeface="Courier New" charset="0"/>
                <a:cs typeface="Courier New" charset="0"/>
              </a:rPr>
              <a:t>app.contents</a:t>
            </a:r>
            <a:r>
              <a:rPr lang="mr-IN" sz="1000" dirty="0" smtClean="0">
                <a:latin typeface="Courier New" charset="0"/>
                <a:ea typeface="Courier New" charset="0"/>
                <a:cs typeface="Courier New" charset="0"/>
              </a:rPr>
              <a:t>/</a:t>
            </a:r>
            <a:r>
              <a:rPr lang="mr-IN" sz="1000" dirty="0" err="1" smtClean="0">
                <a:latin typeface="Courier New" charset="0"/>
                <a:ea typeface="Courier New" charset="0"/>
                <a:cs typeface="Courier New" charset="0"/>
              </a:rPr>
              <a:t>source</a:t>
            </a:r>
            <a:r>
              <a:rPr lang="mr-IN" sz="1000" dirty="0" smtClean="0">
                <a:latin typeface="Courier New" charset="0"/>
                <a:ea typeface="Courier New" charset="0"/>
                <a:cs typeface="Courier New" charset="0"/>
              </a:rPr>
              <a:t>/</a:t>
            </a:r>
            <a:r>
              <a:rPr lang="mr-IN" sz="1000" dirty="0" err="1" smtClean="0">
                <a:latin typeface="Courier New" charset="0"/>
                <a:ea typeface="Courier New" charset="0"/>
                <a:cs typeface="Courier New" charset="0"/>
              </a:rPr>
              <a:t>startup</a:t>
            </a:r>
            <a:r>
              <a:rPr lang="mr-IN" sz="1000" dirty="0" smtClean="0">
                <a:latin typeface="Courier New" charset="0"/>
                <a:ea typeface="Courier New" charset="0"/>
                <a:cs typeface="Courier New" charset="0"/>
              </a:rPr>
              <a:t>/</a:t>
            </a:r>
            <a:r>
              <a:rPr lang="mr-IN" sz="1000" dirty="0" err="1" smtClean="0">
                <a:latin typeface="Courier New" charset="0"/>
                <a:ea typeface="Courier New" charset="0"/>
                <a:cs typeface="Courier New" charset="0"/>
              </a:rPr>
              <a:t>main.c</a:t>
            </a:r>
            <a:r>
              <a:rPr lang="mr-IN" sz="1000" dirty="0" smtClean="0">
                <a:latin typeface="Courier New" charset="0"/>
                <a:ea typeface="Courier New" charset="0"/>
                <a:cs typeface="Courier New" charset="0"/>
              </a:rPr>
              <a:t> ****         </a:t>
            </a:r>
            <a:r>
              <a:rPr lang="mr-IN" sz="1000" dirty="0" err="1" smtClean="0">
                <a:latin typeface="Courier New" charset="0"/>
                <a:ea typeface="Courier New" charset="0"/>
                <a:cs typeface="Courier New" charset="0"/>
              </a:rPr>
              <a:t>int</a:t>
            </a:r>
            <a:r>
              <a:rPr lang="mr-IN" sz="1000" dirty="0" smtClean="0">
                <a:latin typeface="Courier New" charset="0"/>
                <a:ea typeface="Courier New" charset="0"/>
                <a:cs typeface="Courier New" charset="0"/>
              </a:rPr>
              <a:t> </a:t>
            </a:r>
            <a:r>
              <a:rPr lang="mr-IN" sz="1000" dirty="0" err="1" smtClean="0">
                <a:latin typeface="Courier New" charset="0"/>
                <a:ea typeface="Courier New" charset="0"/>
                <a:cs typeface="Courier New" charset="0"/>
              </a:rPr>
              <a:t>next</a:t>
            </a:r>
            <a:r>
              <a:rPr lang="mr-IN" sz="1000" dirty="0" smtClean="0">
                <a:latin typeface="Courier New" charset="0"/>
                <a:ea typeface="Courier New" charset="0"/>
                <a:cs typeface="Courier New" charset="0"/>
              </a:rPr>
              <a:t> = </a:t>
            </a:r>
            <a:r>
              <a:rPr lang="mr-IN" sz="1000" dirty="0" err="1" smtClean="0">
                <a:latin typeface="Courier New" charset="0"/>
                <a:ea typeface="Courier New" charset="0"/>
                <a:cs typeface="Courier New" charset="0"/>
              </a:rPr>
              <a:t>nextGpioState</a:t>
            </a:r>
            <a:r>
              <a:rPr lang="mr-IN" sz="1000" dirty="0" smtClean="0">
                <a:latin typeface="Courier New" charset="0"/>
                <a:ea typeface="Courier New" charset="0"/>
                <a:cs typeface="Courier New" charset="0"/>
              </a:rPr>
              <a:t>(</a:t>
            </a:r>
            <a:r>
              <a:rPr lang="mr-IN" sz="1000" dirty="0" err="1" smtClean="0">
                <a:latin typeface="Courier New" charset="0"/>
                <a:ea typeface="Courier New" charset="0"/>
                <a:cs typeface="Courier New" charset="0"/>
              </a:rPr>
              <a:t>current</a:t>
            </a:r>
            <a:r>
              <a:rPr lang="mr-IN" sz="1000" dirty="0" smtClean="0">
                <a:latin typeface="Courier New" charset="0"/>
                <a:ea typeface="Courier New" charset="0"/>
                <a:cs typeface="Courier New" charset="0"/>
              </a:rPr>
              <a:t>);</a:t>
            </a:r>
            <a:endParaRPr lang="en-US" sz="1000" dirty="0" smtClean="0">
              <a:latin typeface="Courier New" charset="0"/>
              <a:ea typeface="Courier New" charset="0"/>
              <a:cs typeface="Courier New" charset="0"/>
            </a:endParaRPr>
          </a:p>
          <a:p>
            <a:r>
              <a:rPr lang="mr-IN" sz="1000" dirty="0" smtClean="0">
                <a:latin typeface="Courier New" charset="0"/>
                <a:ea typeface="Courier New" charset="0"/>
                <a:cs typeface="Courier New" charset="0"/>
              </a:rPr>
              <a:t>  44:../</a:t>
            </a:r>
            <a:r>
              <a:rPr lang="mr-IN" sz="1000" dirty="0" err="1" smtClean="0">
                <a:latin typeface="Courier New" charset="0"/>
                <a:ea typeface="Courier New" charset="0"/>
                <a:cs typeface="Courier New" charset="0"/>
              </a:rPr>
              <a:t>app.contents</a:t>
            </a:r>
            <a:r>
              <a:rPr lang="mr-IN" sz="1000" dirty="0" smtClean="0">
                <a:latin typeface="Courier New" charset="0"/>
                <a:ea typeface="Courier New" charset="0"/>
                <a:cs typeface="Courier New" charset="0"/>
              </a:rPr>
              <a:t>/</a:t>
            </a:r>
            <a:r>
              <a:rPr lang="mr-IN" sz="1000" dirty="0" err="1" smtClean="0">
                <a:latin typeface="Courier New" charset="0"/>
                <a:ea typeface="Courier New" charset="0"/>
                <a:cs typeface="Courier New" charset="0"/>
              </a:rPr>
              <a:t>source</a:t>
            </a:r>
            <a:r>
              <a:rPr lang="mr-IN" sz="1000" dirty="0" smtClean="0">
                <a:latin typeface="Courier New" charset="0"/>
                <a:ea typeface="Courier New" charset="0"/>
                <a:cs typeface="Courier New" charset="0"/>
              </a:rPr>
              <a:t>/</a:t>
            </a:r>
            <a:r>
              <a:rPr lang="mr-IN" sz="1000" dirty="0" err="1" smtClean="0">
                <a:latin typeface="Courier New" charset="0"/>
                <a:ea typeface="Courier New" charset="0"/>
                <a:cs typeface="Courier New" charset="0"/>
              </a:rPr>
              <a:t>startup</a:t>
            </a:r>
            <a:r>
              <a:rPr lang="mr-IN" sz="1000" dirty="0" smtClean="0">
                <a:latin typeface="Courier New" charset="0"/>
                <a:ea typeface="Courier New" charset="0"/>
                <a:cs typeface="Courier New" charset="0"/>
              </a:rPr>
              <a:t>/</a:t>
            </a:r>
            <a:r>
              <a:rPr lang="mr-IN" sz="1000" dirty="0" err="1" smtClean="0">
                <a:latin typeface="Courier New" charset="0"/>
                <a:ea typeface="Courier New" charset="0"/>
                <a:cs typeface="Courier New" charset="0"/>
              </a:rPr>
              <a:t>main.c</a:t>
            </a:r>
            <a:r>
              <a:rPr lang="mr-IN" sz="1000" dirty="0" smtClean="0">
                <a:latin typeface="Courier New" charset="0"/>
                <a:ea typeface="Courier New" charset="0"/>
                <a:cs typeface="Courier New" charset="0"/>
              </a:rPr>
              <a:t> ****         </a:t>
            </a:r>
            <a:r>
              <a:rPr lang="mr-IN" sz="1000" dirty="0" err="1" smtClean="0">
                <a:latin typeface="Courier New" charset="0"/>
                <a:ea typeface="Courier New" charset="0"/>
                <a:cs typeface="Courier New" charset="0"/>
              </a:rPr>
              <a:t>gpioSetOutCmd</a:t>
            </a:r>
            <a:r>
              <a:rPr lang="mr-IN" sz="1000" dirty="0" smtClean="0">
                <a:latin typeface="Courier New" charset="0"/>
                <a:ea typeface="Courier New" charset="0"/>
                <a:cs typeface="Courier New" charset="0"/>
              </a:rPr>
              <a:t>(GPIOLED2, </a:t>
            </a:r>
            <a:r>
              <a:rPr lang="mr-IN" sz="1000" dirty="0" err="1" smtClean="0">
                <a:latin typeface="Courier New" charset="0"/>
                <a:ea typeface="Courier New" charset="0"/>
                <a:cs typeface="Courier New" charset="0"/>
              </a:rPr>
              <a:t>next</a:t>
            </a:r>
            <a:r>
              <a:rPr lang="mr-IN" sz="1000" dirty="0" smtClean="0">
                <a:latin typeface="Courier New" charset="0"/>
                <a:ea typeface="Courier New" charset="0"/>
                <a:cs typeface="Courier New" charset="0"/>
              </a:rPr>
              <a:t>);</a:t>
            </a:r>
            <a:endParaRPr lang="en-US" sz="1000" dirty="0" smtClean="0">
              <a:latin typeface="Courier New" charset="0"/>
              <a:ea typeface="Courier New" charset="0"/>
              <a:cs typeface="Courier New" charset="0"/>
            </a:endParaRPr>
          </a:p>
          <a:p>
            <a:r>
              <a:rPr lang="mr-IN" sz="1000" dirty="0" smtClean="0">
                <a:latin typeface="Courier New" charset="0"/>
                <a:ea typeface="Courier New" charset="0"/>
                <a:cs typeface="Courier New" charset="0"/>
              </a:rPr>
              <a:t> 241                            .</a:t>
            </a:r>
            <a:r>
              <a:rPr lang="mr-IN" sz="1000" dirty="0" err="1" smtClean="0">
                <a:latin typeface="Courier New" charset="0"/>
                <a:ea typeface="Courier New" charset="0"/>
                <a:cs typeface="Courier New" charset="0"/>
              </a:rPr>
              <a:t>loc</a:t>
            </a:r>
            <a:r>
              <a:rPr lang="mr-IN" sz="1000" dirty="0" smtClean="0">
                <a:latin typeface="Courier New" charset="0"/>
                <a:ea typeface="Courier New" charset="0"/>
                <a:cs typeface="Courier New" charset="0"/>
              </a:rPr>
              <a:t> 2 44 0</a:t>
            </a:r>
            <a:endParaRPr lang="en-US" sz="1000" dirty="0" smtClean="0">
              <a:latin typeface="Courier New" charset="0"/>
              <a:ea typeface="Courier New" charset="0"/>
              <a:cs typeface="Courier New" charset="0"/>
            </a:endParaRPr>
          </a:p>
          <a:p>
            <a:r>
              <a:rPr lang="mr-IN" sz="1000" dirty="0" smtClean="0">
                <a:latin typeface="Courier New" charset="0"/>
                <a:ea typeface="Courier New" charset="0"/>
                <a:cs typeface="Courier New" charset="0"/>
              </a:rPr>
              <a:t> 242 003a 0120                  </a:t>
            </a:r>
            <a:r>
              <a:rPr lang="mr-IN" sz="1000" dirty="0" err="1" smtClean="0">
                <a:latin typeface="Courier New" charset="0"/>
                <a:ea typeface="Courier New" charset="0"/>
                <a:cs typeface="Courier New" charset="0"/>
              </a:rPr>
              <a:t>movs</a:t>
            </a:r>
            <a:r>
              <a:rPr lang="mr-IN" sz="1000" dirty="0" smtClean="0">
                <a:latin typeface="Courier New" charset="0"/>
                <a:ea typeface="Courier New" charset="0"/>
                <a:cs typeface="Courier New" charset="0"/>
              </a:rPr>
              <a:t>    r0, #1</a:t>
            </a:r>
            <a:endParaRPr lang="en-US" sz="1000" dirty="0" smtClean="0">
              <a:latin typeface="Courier New" charset="0"/>
              <a:ea typeface="Courier New" charset="0"/>
              <a:cs typeface="Courier New" charset="0"/>
            </a:endParaRPr>
          </a:p>
          <a:p>
            <a:r>
              <a:rPr lang="mr-IN" sz="1000" dirty="0" smtClean="0">
                <a:latin typeface="Courier New" charset="0"/>
                <a:ea typeface="Courier New" charset="0"/>
                <a:cs typeface="Courier New" charset="0"/>
              </a:rPr>
              <a:t> 243                    .LVL16:</a:t>
            </a:r>
            <a:endParaRPr lang="en-US" sz="1000" dirty="0" smtClean="0">
              <a:latin typeface="Courier New" charset="0"/>
              <a:ea typeface="Courier New" charset="0"/>
              <a:cs typeface="Courier New" charset="0"/>
            </a:endParaRPr>
          </a:p>
          <a:p>
            <a:r>
              <a:rPr lang="mr-IN" sz="1000" dirty="0" smtClean="0">
                <a:latin typeface="Courier New" charset="0"/>
                <a:ea typeface="Courier New" charset="0"/>
                <a:cs typeface="Courier New" charset="0"/>
              </a:rPr>
              <a:t> 244 003c FFF7FEFF              </a:t>
            </a:r>
            <a:r>
              <a:rPr lang="mr-IN" sz="1000" dirty="0" err="1" smtClean="0">
                <a:latin typeface="Courier New" charset="0"/>
                <a:ea typeface="Courier New" charset="0"/>
                <a:cs typeface="Courier New" charset="0"/>
              </a:rPr>
              <a:t>bl</a:t>
            </a:r>
            <a:r>
              <a:rPr lang="mr-IN" sz="1000" dirty="0" smtClean="0">
                <a:latin typeface="Courier New" charset="0"/>
                <a:ea typeface="Courier New" charset="0"/>
                <a:cs typeface="Courier New" charset="0"/>
              </a:rPr>
              <a:t>      </a:t>
            </a:r>
            <a:r>
              <a:rPr lang="mr-IN" sz="1000" dirty="0" err="1" smtClean="0">
                <a:latin typeface="Courier New" charset="0"/>
                <a:ea typeface="Courier New" charset="0"/>
                <a:cs typeface="Courier New" charset="0"/>
              </a:rPr>
              <a:t>gpioSetOutCmd</a:t>
            </a:r>
            <a:endParaRPr lang="en-US" sz="1000" dirty="0" smtClean="0">
              <a:latin typeface="Courier New" charset="0"/>
              <a:ea typeface="Courier New" charset="0"/>
              <a:cs typeface="Courier New" charset="0"/>
            </a:endParaRPr>
          </a:p>
          <a:p>
            <a:r>
              <a:rPr lang="mr-IN" sz="1000" dirty="0" smtClean="0">
                <a:latin typeface="Courier New" charset="0"/>
                <a:ea typeface="Courier New" charset="0"/>
                <a:cs typeface="Courier New" charset="0"/>
              </a:rPr>
              <a:t> 245                    .LVL17:</a:t>
            </a:r>
            <a:endParaRPr lang="en-US" sz="1000" dirty="0" smtClean="0">
              <a:latin typeface="Courier New" charset="0"/>
              <a:ea typeface="Courier New" charset="0"/>
              <a:cs typeface="Courier New" charset="0"/>
            </a:endParaRPr>
          </a:p>
          <a:p>
            <a:r>
              <a:rPr lang="mr-IN" sz="1000" dirty="0" smtClean="0">
                <a:latin typeface="Courier New" charset="0"/>
                <a:ea typeface="Courier New" charset="0"/>
                <a:cs typeface="Courier New" charset="0"/>
              </a:rPr>
              <a:t> 246                    .L19:</a:t>
            </a:r>
            <a:endParaRPr lang="en-US" sz="1000" dirty="0" smtClean="0">
              <a:latin typeface="Courier New" charset="0"/>
              <a:ea typeface="Courier New" charset="0"/>
              <a:cs typeface="Courier New" charset="0"/>
            </a:endParaRPr>
          </a:p>
          <a:p>
            <a:r>
              <a:rPr lang="mr-IN" sz="1000" dirty="0" smtClean="0">
                <a:latin typeface="Courier New" charset="0"/>
                <a:ea typeface="Courier New" charset="0"/>
                <a:cs typeface="Courier New" charset="0"/>
              </a:rPr>
              <a:t> 247                    .LBE33:</a:t>
            </a:r>
            <a:endParaRPr lang="en-US" sz="1000" dirty="0" smtClean="0">
              <a:latin typeface="Courier New" charset="0"/>
              <a:ea typeface="Courier New" charset="0"/>
              <a:cs typeface="Courier New" charset="0"/>
            </a:endParaRPr>
          </a:p>
          <a:p>
            <a:r>
              <a:rPr lang="mr-IN" sz="1000" dirty="0" smtClean="0">
                <a:latin typeface="Courier New" charset="0"/>
                <a:ea typeface="Courier New" charset="0"/>
                <a:cs typeface="Courier New" charset="0"/>
              </a:rPr>
              <a:t>  45:../</a:t>
            </a:r>
            <a:r>
              <a:rPr lang="mr-IN" sz="1000" dirty="0" err="1" smtClean="0">
                <a:latin typeface="Courier New" charset="0"/>
                <a:ea typeface="Courier New" charset="0"/>
                <a:cs typeface="Courier New" charset="0"/>
              </a:rPr>
              <a:t>app.contents</a:t>
            </a:r>
            <a:r>
              <a:rPr lang="mr-IN" sz="1000" dirty="0" smtClean="0">
                <a:latin typeface="Courier New" charset="0"/>
                <a:ea typeface="Courier New" charset="0"/>
                <a:cs typeface="Courier New" charset="0"/>
              </a:rPr>
              <a:t>/</a:t>
            </a:r>
            <a:r>
              <a:rPr lang="mr-IN" sz="1000" dirty="0" err="1" smtClean="0">
                <a:latin typeface="Courier New" charset="0"/>
                <a:ea typeface="Courier New" charset="0"/>
                <a:cs typeface="Courier New" charset="0"/>
              </a:rPr>
              <a:t>source</a:t>
            </a:r>
            <a:r>
              <a:rPr lang="mr-IN" sz="1000" dirty="0" smtClean="0">
                <a:latin typeface="Courier New" charset="0"/>
                <a:ea typeface="Courier New" charset="0"/>
                <a:cs typeface="Courier New" charset="0"/>
              </a:rPr>
              <a:t>/</a:t>
            </a:r>
            <a:r>
              <a:rPr lang="mr-IN" sz="1000" dirty="0" err="1" smtClean="0">
                <a:latin typeface="Courier New" charset="0"/>
                <a:ea typeface="Courier New" charset="0"/>
                <a:cs typeface="Courier New" charset="0"/>
              </a:rPr>
              <a:t>startup</a:t>
            </a:r>
            <a:r>
              <a:rPr lang="mr-IN" sz="1000" dirty="0" smtClean="0">
                <a:latin typeface="Courier New" charset="0"/>
                <a:ea typeface="Courier New" charset="0"/>
                <a:cs typeface="Courier New" charset="0"/>
              </a:rPr>
              <a:t>/</a:t>
            </a:r>
            <a:r>
              <a:rPr lang="mr-IN" sz="1000" dirty="0" err="1" smtClean="0">
                <a:latin typeface="Courier New" charset="0"/>
                <a:ea typeface="Courier New" charset="0"/>
                <a:cs typeface="Courier New" charset="0"/>
              </a:rPr>
              <a:t>main.c</a:t>
            </a:r>
            <a:r>
              <a:rPr lang="mr-IN" sz="1000" dirty="0" smtClean="0">
                <a:latin typeface="Courier New" charset="0"/>
                <a:ea typeface="Courier New" charset="0"/>
                <a:cs typeface="Courier New" charset="0"/>
              </a:rPr>
              <a:t> ****     }</a:t>
            </a:r>
            <a:endParaRPr lang="en-US" sz="1000" dirty="0" smtClean="0">
              <a:latin typeface="Courier New" charset="0"/>
              <a:ea typeface="Courier New" charset="0"/>
              <a:cs typeface="Courier New" charset="0"/>
            </a:endParaRPr>
          </a:p>
          <a:p>
            <a:r>
              <a:rPr lang="mr-IN" sz="1000" dirty="0" smtClean="0">
                <a:latin typeface="Courier New" charset="0"/>
                <a:ea typeface="Courier New" charset="0"/>
                <a:cs typeface="Courier New" charset="0"/>
              </a:rPr>
              <a:t>  46:../</a:t>
            </a:r>
            <a:r>
              <a:rPr lang="mr-IN" sz="1000" dirty="0" err="1" smtClean="0">
                <a:latin typeface="Courier New" charset="0"/>
                <a:ea typeface="Courier New" charset="0"/>
                <a:cs typeface="Courier New" charset="0"/>
              </a:rPr>
              <a:t>app.contents</a:t>
            </a:r>
            <a:r>
              <a:rPr lang="mr-IN" sz="1000" dirty="0" smtClean="0">
                <a:latin typeface="Courier New" charset="0"/>
                <a:ea typeface="Courier New" charset="0"/>
                <a:cs typeface="Courier New" charset="0"/>
              </a:rPr>
              <a:t>/</a:t>
            </a:r>
            <a:r>
              <a:rPr lang="mr-IN" sz="1000" dirty="0" err="1" smtClean="0">
                <a:latin typeface="Courier New" charset="0"/>
                <a:ea typeface="Courier New" charset="0"/>
                <a:cs typeface="Courier New" charset="0"/>
              </a:rPr>
              <a:t>source</a:t>
            </a:r>
            <a:r>
              <a:rPr lang="mr-IN" sz="1000" dirty="0" smtClean="0">
                <a:latin typeface="Courier New" charset="0"/>
                <a:ea typeface="Courier New" charset="0"/>
                <a:cs typeface="Courier New" charset="0"/>
              </a:rPr>
              <a:t>/</a:t>
            </a:r>
            <a:r>
              <a:rPr lang="mr-IN" sz="1000" dirty="0" err="1" smtClean="0">
                <a:latin typeface="Courier New" charset="0"/>
                <a:ea typeface="Courier New" charset="0"/>
                <a:cs typeface="Courier New" charset="0"/>
              </a:rPr>
              <a:t>startup</a:t>
            </a:r>
            <a:r>
              <a:rPr lang="mr-IN" sz="1000" dirty="0" smtClean="0">
                <a:latin typeface="Courier New" charset="0"/>
                <a:ea typeface="Courier New" charset="0"/>
                <a:cs typeface="Courier New" charset="0"/>
              </a:rPr>
              <a:t>/</a:t>
            </a:r>
            <a:r>
              <a:rPr lang="mr-IN" sz="1000" dirty="0" err="1" smtClean="0">
                <a:latin typeface="Courier New" charset="0"/>
                <a:ea typeface="Courier New" charset="0"/>
                <a:cs typeface="Courier New" charset="0"/>
              </a:rPr>
              <a:t>main.c</a:t>
            </a:r>
            <a:r>
              <a:rPr lang="mr-IN" sz="1000" dirty="0" smtClean="0">
                <a:latin typeface="Courier New" charset="0"/>
                <a:ea typeface="Courier New" charset="0"/>
                <a:cs typeface="Courier New" charset="0"/>
              </a:rPr>
              <a:t> ****</a:t>
            </a:r>
            <a:endParaRPr lang="en-US" sz="1000" dirty="0">
              <a:latin typeface="Courier New" charset="0"/>
              <a:ea typeface="Courier New" charset="0"/>
              <a:cs typeface="Courier New" charset="0"/>
            </a:endParaRPr>
          </a:p>
          <a:p>
            <a:r>
              <a:rPr lang="mr-IN" sz="1000" dirty="0" smtClean="0">
                <a:latin typeface="Courier New" charset="0"/>
                <a:ea typeface="Courier New" charset="0"/>
                <a:cs typeface="Courier New" charset="0"/>
              </a:rPr>
              <a:t>  47:../</a:t>
            </a:r>
            <a:r>
              <a:rPr lang="mr-IN" sz="1000" dirty="0" err="1" smtClean="0">
                <a:latin typeface="Courier New" charset="0"/>
                <a:ea typeface="Courier New" charset="0"/>
                <a:cs typeface="Courier New" charset="0"/>
              </a:rPr>
              <a:t>app.contents</a:t>
            </a:r>
            <a:r>
              <a:rPr lang="mr-IN" sz="1000" dirty="0" smtClean="0">
                <a:latin typeface="Courier New" charset="0"/>
                <a:ea typeface="Courier New" charset="0"/>
                <a:cs typeface="Courier New" charset="0"/>
              </a:rPr>
              <a:t>/</a:t>
            </a:r>
            <a:r>
              <a:rPr lang="mr-IN" sz="1000" dirty="0" err="1" smtClean="0">
                <a:latin typeface="Courier New" charset="0"/>
                <a:ea typeface="Courier New" charset="0"/>
                <a:cs typeface="Courier New" charset="0"/>
              </a:rPr>
              <a:t>source</a:t>
            </a:r>
            <a:r>
              <a:rPr lang="mr-IN" sz="1000" dirty="0" smtClean="0">
                <a:latin typeface="Courier New" charset="0"/>
                <a:ea typeface="Courier New" charset="0"/>
                <a:cs typeface="Courier New" charset="0"/>
              </a:rPr>
              <a:t>/</a:t>
            </a:r>
            <a:r>
              <a:rPr lang="mr-IN" sz="1000" dirty="0" err="1" smtClean="0">
                <a:latin typeface="Courier New" charset="0"/>
                <a:ea typeface="Courier New" charset="0"/>
                <a:cs typeface="Courier New" charset="0"/>
              </a:rPr>
              <a:t>startup</a:t>
            </a:r>
            <a:r>
              <a:rPr lang="mr-IN" sz="1000" dirty="0" smtClean="0">
                <a:latin typeface="Courier New" charset="0"/>
                <a:ea typeface="Courier New" charset="0"/>
                <a:cs typeface="Courier New" charset="0"/>
              </a:rPr>
              <a:t>/</a:t>
            </a:r>
            <a:r>
              <a:rPr lang="mr-IN" sz="1000" dirty="0" err="1" smtClean="0">
                <a:latin typeface="Courier New" charset="0"/>
                <a:ea typeface="Courier New" charset="0"/>
                <a:cs typeface="Courier New" charset="0"/>
              </a:rPr>
              <a:t>main.c</a:t>
            </a:r>
            <a:r>
              <a:rPr lang="mr-IN" sz="1000" dirty="0" smtClean="0">
                <a:latin typeface="Courier New" charset="0"/>
                <a:ea typeface="Courier New" charset="0"/>
                <a:cs typeface="Courier New" charset="0"/>
              </a:rPr>
              <a:t> ****     </a:t>
            </a:r>
            <a:r>
              <a:rPr lang="mr-IN" sz="1000" dirty="0" err="1" smtClean="0">
                <a:latin typeface="Courier New" charset="0"/>
                <a:ea typeface="Courier New" charset="0"/>
                <a:cs typeface="Courier New" charset="0"/>
              </a:rPr>
              <a:t>toggleCount</a:t>
            </a:r>
            <a:r>
              <a:rPr lang="mr-IN" sz="1000" dirty="0" smtClean="0">
                <a:latin typeface="Courier New" charset="0"/>
                <a:ea typeface="Courier New" charset="0"/>
                <a:cs typeface="Courier New" charset="0"/>
              </a:rPr>
              <a:t> = (toggleCount+1) % </a:t>
            </a:r>
            <a:r>
              <a:rPr lang="mr-IN" sz="1000" dirty="0" err="1" smtClean="0">
                <a:latin typeface="Courier New" charset="0"/>
                <a:ea typeface="Courier New" charset="0"/>
                <a:cs typeface="Courier New" charset="0"/>
              </a:rPr>
              <a:t>oneHz</a:t>
            </a:r>
            <a:r>
              <a:rPr lang="mr-IN" sz="1000" dirty="0" smtClean="0">
                <a:latin typeface="Courier New" charset="0"/>
                <a:ea typeface="Courier New" charset="0"/>
                <a:cs typeface="Courier New" charset="0"/>
              </a:rPr>
              <a:t>;</a:t>
            </a:r>
            <a:endParaRPr lang="en-US" sz="1000" dirty="0" smtClean="0">
              <a:latin typeface="Courier New" charset="0"/>
              <a:ea typeface="Courier New" charset="0"/>
              <a:cs typeface="Courier New" charset="0"/>
            </a:endParaRPr>
          </a:p>
          <a:p>
            <a:r>
              <a:rPr lang="mr-IN" sz="1000" dirty="0" smtClean="0">
                <a:latin typeface="Courier New" charset="0"/>
                <a:ea typeface="Courier New" charset="0"/>
                <a:cs typeface="Courier New" charset="0"/>
              </a:rPr>
              <a:t> 248                            .</a:t>
            </a:r>
            <a:r>
              <a:rPr lang="mr-IN" sz="1000" dirty="0" err="1" smtClean="0">
                <a:latin typeface="Courier New" charset="0"/>
                <a:ea typeface="Courier New" charset="0"/>
                <a:cs typeface="Courier New" charset="0"/>
              </a:rPr>
              <a:t>loc</a:t>
            </a:r>
            <a:r>
              <a:rPr lang="mr-IN" sz="1000" dirty="0" smtClean="0">
                <a:latin typeface="Courier New" charset="0"/>
                <a:ea typeface="Courier New" charset="0"/>
                <a:cs typeface="Courier New" charset="0"/>
              </a:rPr>
              <a:t> 2 47 0</a:t>
            </a:r>
            <a:endParaRPr lang="en-US" sz="1000" dirty="0" smtClean="0">
              <a:latin typeface="Courier New" charset="0"/>
              <a:ea typeface="Courier New" charset="0"/>
              <a:cs typeface="Courier New" charset="0"/>
            </a:endParaRPr>
          </a:p>
          <a:p>
            <a:r>
              <a:rPr lang="mr-IN" sz="1000" dirty="0" smtClean="0">
                <a:latin typeface="Courier New" charset="0"/>
                <a:ea typeface="Courier New" charset="0"/>
                <a:cs typeface="Courier New" charset="0"/>
              </a:rPr>
              <a:t> 249 0040 2268                  </a:t>
            </a:r>
            <a:r>
              <a:rPr lang="mr-IN" sz="1000" dirty="0" err="1" smtClean="0">
                <a:latin typeface="Courier New" charset="0"/>
                <a:ea typeface="Courier New" charset="0"/>
                <a:cs typeface="Courier New" charset="0"/>
              </a:rPr>
              <a:t>ldr</a:t>
            </a:r>
            <a:r>
              <a:rPr lang="mr-IN" sz="1000" dirty="0" smtClean="0">
                <a:latin typeface="Courier New" charset="0"/>
                <a:ea typeface="Courier New" charset="0"/>
                <a:cs typeface="Courier New" charset="0"/>
              </a:rPr>
              <a:t>     r2, [r4]</a:t>
            </a:r>
            <a:endParaRPr lang="en-US" sz="1000" dirty="0" smtClean="0">
              <a:latin typeface="Courier New" charset="0"/>
              <a:ea typeface="Courier New" charset="0"/>
              <a:cs typeface="Courier New" charset="0"/>
            </a:endParaRPr>
          </a:p>
          <a:p>
            <a:r>
              <a:rPr lang="mr-IN" sz="1000" dirty="0" smtClean="0">
                <a:latin typeface="Courier New" charset="0"/>
                <a:ea typeface="Courier New" charset="0"/>
                <a:cs typeface="Courier New" charset="0"/>
              </a:rPr>
              <a:t> 250 0042 4FF43453              </a:t>
            </a:r>
            <a:r>
              <a:rPr lang="mr-IN" sz="1000" dirty="0" err="1" smtClean="0">
                <a:latin typeface="Courier New" charset="0"/>
                <a:ea typeface="Courier New" charset="0"/>
                <a:cs typeface="Courier New" charset="0"/>
              </a:rPr>
              <a:t>mov</a:t>
            </a:r>
            <a:r>
              <a:rPr lang="mr-IN" sz="1000" dirty="0" smtClean="0">
                <a:latin typeface="Courier New" charset="0"/>
                <a:ea typeface="Courier New" charset="0"/>
                <a:cs typeface="Courier New" charset="0"/>
              </a:rPr>
              <a:t>     r3, #11520</a:t>
            </a:r>
            <a:endParaRPr lang="en-US" sz="1000" dirty="0" smtClean="0">
              <a:latin typeface="Courier New" charset="0"/>
              <a:ea typeface="Courier New" charset="0"/>
              <a:cs typeface="Courier New" charset="0"/>
            </a:endParaRPr>
          </a:p>
          <a:p>
            <a:r>
              <a:rPr lang="mr-IN" sz="1000" dirty="0" smtClean="0">
                <a:latin typeface="Courier New" charset="0"/>
                <a:ea typeface="Courier New" charset="0"/>
                <a:cs typeface="Courier New" charset="0"/>
              </a:rPr>
              <a:t> 251 0046 0132                  </a:t>
            </a:r>
            <a:r>
              <a:rPr lang="mr-IN" sz="1000" dirty="0" err="1" smtClean="0">
                <a:latin typeface="Courier New" charset="0"/>
                <a:ea typeface="Courier New" charset="0"/>
                <a:cs typeface="Courier New" charset="0"/>
              </a:rPr>
              <a:t>adds</a:t>
            </a:r>
            <a:r>
              <a:rPr lang="mr-IN" sz="1000" dirty="0" smtClean="0">
                <a:latin typeface="Courier New" charset="0"/>
                <a:ea typeface="Courier New" charset="0"/>
                <a:cs typeface="Courier New" charset="0"/>
              </a:rPr>
              <a:t>    r2, r2, #1</a:t>
            </a:r>
            <a:endParaRPr lang="en-US" sz="1000" dirty="0" smtClean="0">
              <a:latin typeface="Courier New" charset="0"/>
              <a:ea typeface="Courier New" charset="0"/>
              <a:cs typeface="Courier New" charset="0"/>
            </a:endParaRPr>
          </a:p>
          <a:p>
            <a:r>
              <a:rPr lang="mr-IN" sz="1000" dirty="0" smtClean="0">
                <a:latin typeface="Courier New" charset="0"/>
                <a:ea typeface="Courier New" charset="0"/>
                <a:cs typeface="Courier New" charset="0"/>
              </a:rPr>
              <a:t> 252 0048 B2FBF3F1              </a:t>
            </a:r>
            <a:r>
              <a:rPr lang="mr-IN" sz="1000" dirty="0" err="1" smtClean="0">
                <a:latin typeface="Courier New" charset="0"/>
                <a:ea typeface="Courier New" charset="0"/>
                <a:cs typeface="Courier New" charset="0"/>
              </a:rPr>
              <a:t>udiv</a:t>
            </a:r>
            <a:r>
              <a:rPr lang="mr-IN" sz="1000" dirty="0" smtClean="0">
                <a:latin typeface="Courier New" charset="0"/>
                <a:ea typeface="Courier New" charset="0"/>
                <a:cs typeface="Courier New" charset="0"/>
              </a:rPr>
              <a:t>    r1, r2, r3</a:t>
            </a:r>
            <a:endParaRPr lang="en-US" sz="1000" dirty="0" smtClean="0">
              <a:latin typeface="Courier New" charset="0"/>
              <a:ea typeface="Courier New" charset="0"/>
              <a:cs typeface="Courier New" charset="0"/>
            </a:endParaRPr>
          </a:p>
          <a:p>
            <a:r>
              <a:rPr lang="mr-IN" sz="1000" dirty="0" smtClean="0">
                <a:latin typeface="Courier New" charset="0"/>
                <a:ea typeface="Courier New" charset="0"/>
                <a:cs typeface="Courier New" charset="0"/>
              </a:rPr>
              <a:t> 253 004c 03FB1123              </a:t>
            </a:r>
            <a:r>
              <a:rPr lang="mr-IN" sz="1000" dirty="0" err="1" smtClean="0">
                <a:latin typeface="Courier New" charset="0"/>
                <a:ea typeface="Courier New" charset="0"/>
                <a:cs typeface="Courier New" charset="0"/>
              </a:rPr>
              <a:t>mls</a:t>
            </a:r>
            <a:r>
              <a:rPr lang="mr-IN" sz="1000" dirty="0" smtClean="0">
                <a:latin typeface="Courier New" charset="0"/>
                <a:ea typeface="Courier New" charset="0"/>
                <a:cs typeface="Courier New" charset="0"/>
              </a:rPr>
              <a:t>     r3, r3, r1, r2</a:t>
            </a:r>
            <a:endParaRPr lang="en-US" sz="1000" dirty="0" smtClean="0">
              <a:latin typeface="Courier New" charset="0"/>
              <a:ea typeface="Courier New" charset="0"/>
              <a:cs typeface="Courier New" charset="0"/>
            </a:endParaRPr>
          </a:p>
          <a:p>
            <a:r>
              <a:rPr lang="mr-IN" sz="1000" dirty="0" smtClean="0">
                <a:latin typeface="Courier New" charset="0"/>
                <a:ea typeface="Courier New" charset="0"/>
                <a:cs typeface="Courier New" charset="0"/>
              </a:rPr>
              <a:t> 254 0050 2360                  </a:t>
            </a:r>
            <a:r>
              <a:rPr lang="mr-IN" sz="1000" dirty="0" err="1" smtClean="0">
                <a:latin typeface="Courier New" charset="0"/>
                <a:ea typeface="Courier New" charset="0"/>
                <a:cs typeface="Courier New" charset="0"/>
              </a:rPr>
              <a:t>str</a:t>
            </a:r>
            <a:r>
              <a:rPr lang="mr-IN" sz="1000" dirty="0" smtClean="0">
                <a:latin typeface="Courier New" charset="0"/>
                <a:ea typeface="Courier New" charset="0"/>
                <a:cs typeface="Courier New" charset="0"/>
              </a:rPr>
              <a:t>     r3, [r4]</a:t>
            </a:r>
            <a:endParaRPr lang="en-US" sz="1000" dirty="0" smtClean="0">
              <a:latin typeface="Courier New" charset="0"/>
              <a:ea typeface="Courier New" charset="0"/>
              <a:cs typeface="Courier New" charset="0"/>
            </a:endParaRPr>
          </a:p>
          <a:p>
            <a:r>
              <a:rPr lang="mr-IN" sz="1000" dirty="0" smtClean="0">
                <a:latin typeface="Courier New" charset="0"/>
                <a:ea typeface="Courier New" charset="0"/>
                <a:cs typeface="Courier New" charset="0"/>
              </a:rPr>
              <a:t> 255 0052 38BD                  </a:t>
            </a:r>
            <a:r>
              <a:rPr lang="mr-IN" sz="1000" dirty="0" err="1" smtClean="0">
                <a:latin typeface="Courier New" charset="0"/>
                <a:ea typeface="Courier New" charset="0"/>
                <a:cs typeface="Courier New" charset="0"/>
              </a:rPr>
              <a:t>pop</a:t>
            </a:r>
            <a:r>
              <a:rPr lang="mr-IN" sz="1000" dirty="0" smtClean="0">
                <a:latin typeface="Courier New" charset="0"/>
                <a:ea typeface="Courier New" charset="0"/>
                <a:cs typeface="Courier New" charset="0"/>
              </a:rPr>
              <a:t>     {r3, r4, r5, </a:t>
            </a:r>
            <a:r>
              <a:rPr lang="mr-IN" sz="1000" dirty="0" err="1" smtClean="0">
                <a:latin typeface="Courier New" charset="0"/>
                <a:ea typeface="Courier New" charset="0"/>
                <a:cs typeface="Courier New" charset="0"/>
              </a:rPr>
              <a:t>pc</a:t>
            </a:r>
            <a:r>
              <a:rPr lang="mr-IN" sz="1000" dirty="0" smtClean="0">
                <a:latin typeface="Courier New" charset="0"/>
                <a:ea typeface="Courier New" charset="0"/>
                <a:cs typeface="Courier New" charset="0"/>
              </a:rPr>
              <a:t>}</a:t>
            </a:r>
            <a:endParaRPr lang="en-US" sz="1000" dirty="0">
              <a:latin typeface="Courier New" charset="0"/>
              <a:ea typeface="Courier New" charset="0"/>
              <a:cs typeface="Courier New" charset="0"/>
            </a:endParaRPr>
          </a:p>
        </p:txBody>
      </p:sp>
      <p:sp>
        <p:nvSpPr>
          <p:cNvPr id="4" name="TextBox 3"/>
          <p:cNvSpPr txBox="1"/>
          <p:nvPr/>
        </p:nvSpPr>
        <p:spPr>
          <a:xfrm>
            <a:off x="6490741" y="1573967"/>
            <a:ext cx="4804347" cy="369332"/>
          </a:xfrm>
          <a:prstGeom prst="rect">
            <a:avLst/>
          </a:prstGeom>
          <a:noFill/>
          <a:ln>
            <a:solidFill>
              <a:schemeClr val="accent6"/>
            </a:solidFill>
          </a:ln>
        </p:spPr>
        <p:txBody>
          <a:bodyPr wrap="square" rtlCol="0">
            <a:spAutoFit/>
          </a:bodyPr>
          <a:lstStyle/>
          <a:p>
            <a:pPr algn="ctr"/>
            <a:r>
              <a:rPr lang="en-US" dirty="0" err="1" smtClean="0">
                <a:solidFill>
                  <a:schemeClr val="accent6"/>
                </a:solidFill>
              </a:rPr>
              <a:t>nextGpioState</a:t>
            </a:r>
            <a:r>
              <a:rPr lang="en-US" dirty="0" smtClean="0">
                <a:solidFill>
                  <a:schemeClr val="accent6"/>
                </a:solidFill>
              </a:rPr>
              <a:t> was pulled in to </a:t>
            </a:r>
            <a:r>
              <a:rPr lang="en-US" dirty="0" err="1" smtClean="0">
                <a:solidFill>
                  <a:schemeClr val="accent6"/>
                </a:solidFill>
              </a:rPr>
              <a:t>toggleDiscretes</a:t>
            </a:r>
            <a:r>
              <a:rPr lang="en-US" dirty="0" smtClean="0">
                <a:solidFill>
                  <a:schemeClr val="accent6"/>
                </a:solidFill>
              </a:rPr>
              <a:t>()</a:t>
            </a:r>
            <a:endParaRPr lang="en-US" dirty="0">
              <a:solidFill>
                <a:schemeClr val="accent6"/>
              </a:solidFill>
            </a:endParaRPr>
          </a:p>
        </p:txBody>
      </p:sp>
      <p:cxnSp>
        <p:nvCxnSpPr>
          <p:cNvPr id="5" name="Straight Arrow Connector 4"/>
          <p:cNvCxnSpPr/>
          <p:nvPr/>
        </p:nvCxnSpPr>
        <p:spPr>
          <a:xfrm flipH="1">
            <a:off x="4658194" y="1776334"/>
            <a:ext cx="1802567" cy="166965"/>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023079" y="1701385"/>
            <a:ext cx="3635115" cy="517159"/>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72529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9536" y="2874515"/>
            <a:ext cx="10533889" cy="769441"/>
          </a:xfrm>
          <a:prstGeom prst="rect">
            <a:avLst/>
          </a:prstGeom>
          <a:noFill/>
        </p:spPr>
        <p:txBody>
          <a:bodyPr wrap="square" rtlCol="0">
            <a:spAutoFit/>
          </a:bodyPr>
          <a:lstStyle/>
          <a:p>
            <a:pPr algn="ctr"/>
            <a:r>
              <a:rPr lang="en-US" sz="4400" dirty="0" smtClean="0">
                <a:solidFill>
                  <a:schemeClr val="accent6"/>
                </a:solidFill>
              </a:rPr>
              <a:t>Thanks!</a:t>
            </a:r>
          </a:p>
        </p:txBody>
      </p:sp>
    </p:spTree>
    <p:extLst>
      <p:ext uri="{BB962C8B-B14F-4D97-AF65-F5344CB8AC3E}">
        <p14:creationId xmlns:p14="http://schemas.microsoft.com/office/powerpoint/2010/main" val="3079646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embedded c keywords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volatile</a:t>
            </a:r>
          </a:p>
          <a:p>
            <a:pPr lvl="1"/>
            <a:r>
              <a:rPr lang="en-US" dirty="0" smtClean="0"/>
              <a:t>An instruction to the compiler, not to the processor to access the memory location as coded.</a:t>
            </a:r>
          </a:p>
          <a:p>
            <a:pPr lvl="2"/>
            <a:r>
              <a:rPr lang="en-US" dirty="0" smtClean="0"/>
              <a:t>-It is not and instruction to the processors.</a:t>
            </a:r>
          </a:p>
          <a:p>
            <a:pPr lvl="1"/>
            <a:r>
              <a:rPr lang="en-US" dirty="0" smtClean="0"/>
              <a:t>CMSIS </a:t>
            </a:r>
          </a:p>
          <a:p>
            <a:pPr lvl="2"/>
            <a:r>
              <a:rPr lang="en-US" dirty="0" smtClean="0"/>
              <a:t>#defines __IO volatile</a:t>
            </a:r>
          </a:p>
          <a:p>
            <a:pPr lvl="2"/>
            <a:r>
              <a:rPr lang="en-US" dirty="0" smtClean="0"/>
              <a:t>When reading CMSIS register definitions, a prefix of __IO means volatile</a:t>
            </a:r>
          </a:p>
          <a:p>
            <a:r>
              <a:rPr lang="en-US" dirty="0" smtClean="0"/>
              <a:t>ARM Cortex: __DBM(), __DSB(), __ISB()</a:t>
            </a:r>
          </a:p>
          <a:p>
            <a:pPr lvl="1"/>
            <a:r>
              <a:rPr lang="en-US" dirty="0" smtClean="0"/>
              <a:t>Data Memory Barrier, Data </a:t>
            </a:r>
            <a:r>
              <a:rPr lang="en-US" dirty="0" err="1" smtClean="0"/>
              <a:t>Syncrhronization</a:t>
            </a:r>
            <a:r>
              <a:rPr lang="en-US" dirty="0" smtClean="0"/>
              <a:t> Barrier, Instruction </a:t>
            </a:r>
            <a:r>
              <a:rPr lang="en-US" dirty="0" err="1" smtClean="0"/>
              <a:t>Syncrhonization</a:t>
            </a:r>
            <a:r>
              <a:rPr lang="en-US" dirty="0" smtClean="0"/>
              <a:t> Barrier</a:t>
            </a:r>
          </a:p>
          <a:p>
            <a:pPr lvl="2"/>
            <a:r>
              <a:rPr lang="en-US" dirty="0" smtClean="0"/>
              <a:t>Rarely Needed on the ARM Cortex-M</a:t>
            </a:r>
          </a:p>
          <a:p>
            <a:pPr lvl="1"/>
            <a:r>
              <a:rPr lang="en-US" dirty="0"/>
              <a:t>I</a:t>
            </a:r>
            <a:r>
              <a:rPr lang="en-US" dirty="0" smtClean="0"/>
              <a:t>nstructions </a:t>
            </a:r>
            <a:r>
              <a:rPr lang="en-US" dirty="0"/>
              <a:t>to the processor, not the </a:t>
            </a:r>
            <a:r>
              <a:rPr lang="en-US" dirty="0" smtClean="0"/>
              <a:t>compiler</a:t>
            </a:r>
          </a:p>
          <a:p>
            <a:pPr lvl="1"/>
            <a:r>
              <a:rPr lang="en-US" dirty="0"/>
              <a:t>See http://</a:t>
            </a:r>
            <a:r>
              <a:rPr lang="en-US" dirty="0" err="1"/>
              <a:t>infocenter.arm.com</a:t>
            </a:r>
            <a:r>
              <a:rPr lang="en-US" dirty="0"/>
              <a:t>/help/</a:t>
            </a:r>
            <a:r>
              <a:rPr lang="en-US" dirty="0" err="1"/>
              <a:t>index.jsp?topic</a:t>
            </a:r>
            <a:r>
              <a:rPr lang="en-US" dirty="0"/>
              <a:t>=/</a:t>
            </a:r>
            <a:r>
              <a:rPr lang="en-US" dirty="0" smtClean="0"/>
              <a:t>com.arm.doc.dui0489c/</a:t>
            </a:r>
            <a:r>
              <a:rPr lang="en-US" dirty="0" err="1" smtClean="0"/>
              <a:t>CIHGHHIE.html</a:t>
            </a:r>
            <a:endParaRPr lang="en-US" dirty="0" smtClean="0"/>
          </a:p>
        </p:txBody>
      </p:sp>
    </p:spTree>
    <p:extLst>
      <p:ext uri="{BB962C8B-B14F-4D97-AF65-F5344CB8AC3E}">
        <p14:creationId xmlns:p14="http://schemas.microsoft.com/office/powerpoint/2010/main" val="21312911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embedded c keywords</a:t>
            </a:r>
            <a:endParaRPr lang="en-US" dirty="0"/>
          </a:p>
        </p:txBody>
      </p:sp>
      <p:sp>
        <p:nvSpPr>
          <p:cNvPr id="3" name="Content Placeholder 2"/>
          <p:cNvSpPr>
            <a:spLocks noGrp="1"/>
          </p:cNvSpPr>
          <p:nvPr>
            <p:ph idx="1"/>
          </p:nvPr>
        </p:nvSpPr>
        <p:spPr/>
        <p:txBody>
          <a:bodyPr>
            <a:normAutofit fontScale="92500" lnSpcReduction="20000"/>
          </a:bodyPr>
          <a:lstStyle/>
          <a:p>
            <a:r>
              <a:rPr lang="en-US" dirty="0" err="1" smtClean="0"/>
              <a:t>const</a:t>
            </a:r>
            <a:endParaRPr lang="en-US" dirty="0" smtClean="0"/>
          </a:p>
          <a:p>
            <a:pPr lvl="1"/>
            <a:r>
              <a:rPr lang="en-US" dirty="0" err="1"/>
              <a:t>c</a:t>
            </a:r>
            <a:r>
              <a:rPr lang="en-US" dirty="0" err="1" smtClean="0"/>
              <a:t>onst</a:t>
            </a:r>
            <a:r>
              <a:rPr lang="en-US" dirty="0" smtClean="0"/>
              <a:t> on the input to blocks of code </a:t>
            </a:r>
          </a:p>
          <a:p>
            <a:pPr lvl="2"/>
            <a:r>
              <a:rPr lang="en-US" dirty="0" smtClean="0"/>
              <a:t>is not a contract that the input will not change at some time</a:t>
            </a:r>
          </a:p>
          <a:p>
            <a:pPr lvl="2"/>
            <a:r>
              <a:rPr lang="en-US" dirty="0" smtClean="0"/>
              <a:t>Is a contract that the function will not change the input</a:t>
            </a:r>
          </a:p>
          <a:p>
            <a:pPr lvl="1"/>
            <a:r>
              <a:rPr lang="en-US" dirty="0" err="1"/>
              <a:t>c</a:t>
            </a:r>
            <a:r>
              <a:rPr lang="en-US" dirty="0" err="1" smtClean="0"/>
              <a:t>onst</a:t>
            </a:r>
            <a:r>
              <a:rPr lang="en-US" dirty="0" smtClean="0"/>
              <a:t> on global variables and local static variables places initial values for the variables in ROM</a:t>
            </a:r>
          </a:p>
          <a:p>
            <a:r>
              <a:rPr lang="en-US" dirty="0" smtClean="0"/>
              <a:t>A constant pointer to a volatile register</a:t>
            </a:r>
          </a:p>
          <a:p>
            <a:pPr lvl="1"/>
            <a:r>
              <a:rPr lang="en-US" dirty="0" smtClean="0"/>
              <a:t>uint32_t volatile * </a:t>
            </a:r>
            <a:r>
              <a:rPr lang="en-US" dirty="0" err="1" smtClean="0"/>
              <a:t>const</a:t>
            </a:r>
            <a:r>
              <a:rPr lang="en-US" dirty="0" smtClean="0"/>
              <a:t> </a:t>
            </a:r>
            <a:r>
              <a:rPr lang="en-US" dirty="0" err="1" smtClean="0"/>
              <a:t>registerPtr</a:t>
            </a:r>
            <a:r>
              <a:rPr lang="en-US" dirty="0" smtClean="0"/>
              <a:t> = (uint32_t *) 0x2000000;</a:t>
            </a:r>
          </a:p>
          <a:p>
            <a:r>
              <a:rPr lang="en-US" dirty="0" smtClean="0"/>
              <a:t>A pointer to a constant and volatile register</a:t>
            </a:r>
          </a:p>
          <a:p>
            <a:pPr lvl="1"/>
            <a:r>
              <a:rPr lang="en-US" dirty="0" smtClean="0"/>
              <a:t>uint32_t </a:t>
            </a:r>
            <a:r>
              <a:rPr lang="en-US" dirty="0" err="1" smtClean="0"/>
              <a:t>const</a:t>
            </a:r>
            <a:r>
              <a:rPr lang="en-US" dirty="0" smtClean="0"/>
              <a:t> volatile * </a:t>
            </a:r>
            <a:r>
              <a:rPr lang="en-US" dirty="0" err="1" smtClean="0"/>
              <a:t>ptr</a:t>
            </a:r>
            <a:r>
              <a:rPr lang="en-US" dirty="0" smtClean="0"/>
              <a:t> = (uint32_t *) 0x2000000;</a:t>
            </a:r>
          </a:p>
          <a:p>
            <a:r>
              <a:rPr lang="en-US" dirty="0" smtClean="0"/>
              <a:t>I like this description.</a:t>
            </a:r>
            <a:endParaRPr lang="en-US" dirty="0"/>
          </a:p>
          <a:p>
            <a:pPr lvl="1"/>
            <a:r>
              <a:rPr lang="en-US" dirty="0" smtClean="0">
                <a:hlinkClick r:id="rId2"/>
              </a:rPr>
              <a:t>http://embeddedgurus.com/barr-code/2012/01/combining-cs-volatile-and-const-keywords/</a:t>
            </a:r>
            <a:endParaRPr lang="en-US" dirty="0" smtClean="0"/>
          </a:p>
          <a:p>
            <a:pPr lvl="1"/>
            <a:endParaRPr lang="en-US" dirty="0"/>
          </a:p>
        </p:txBody>
      </p:sp>
    </p:spTree>
    <p:extLst>
      <p:ext uri="{BB962C8B-B14F-4D97-AF65-F5344CB8AC3E}">
        <p14:creationId xmlns:p14="http://schemas.microsoft.com/office/powerpoint/2010/main" val="6536220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t>
            </a:r>
            <a:r>
              <a:rPr lang="en-US" dirty="0" smtClean="0"/>
              <a:t>houghts</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Low level programming is moving the right bits to the right spots at the right time</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Bits start out in flash (rom) and then move to </a:t>
            </a:r>
            <a:r>
              <a:rPr lang="en-US" dirty="0" err="1" smtClean="0"/>
              <a:t>cpu</a:t>
            </a:r>
            <a:r>
              <a:rPr lang="en-US" dirty="0" smtClean="0"/>
              <a:t> registers, ram, peripherals, to external interfaces (</a:t>
            </a:r>
            <a:r>
              <a:rPr lang="en-US" dirty="0" err="1" smtClean="0"/>
              <a:t>gpios</a:t>
            </a:r>
            <a:r>
              <a:rPr lang="en-US" dirty="0" smtClean="0"/>
              <a:t>, LEDs, serial, Ethernet).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We’ll walk through how to get the right bits in the right spots.</a:t>
            </a: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9676239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1873</TotalTime>
  <Words>1942</Words>
  <Application>Microsoft Macintosh PowerPoint</Application>
  <PresentationFormat>Widescreen</PresentationFormat>
  <Paragraphs>285</Paragraphs>
  <Slides>61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61</vt:i4>
      </vt:variant>
    </vt:vector>
  </HeadingPairs>
  <TitlesOfParts>
    <vt:vector size="69" baseType="lpstr">
      <vt:lpstr>Calibri</vt:lpstr>
      <vt:lpstr>Calibri Light</vt:lpstr>
      <vt:lpstr>Cordia New</vt:lpstr>
      <vt:lpstr>Courier New</vt:lpstr>
      <vt:lpstr>Mangal</vt:lpstr>
      <vt:lpstr>Wingdings</vt:lpstr>
      <vt:lpstr>Arial</vt:lpstr>
      <vt:lpstr>Office Theme</vt:lpstr>
      <vt:lpstr>Low Level Programming by Example</vt:lpstr>
      <vt:lpstr>PowerPoint Presentation</vt:lpstr>
      <vt:lpstr>PowerPoint Presentation</vt:lpstr>
      <vt:lpstr>Tools I use</vt:lpstr>
      <vt:lpstr>ARM eabi – what is it?</vt:lpstr>
      <vt:lpstr>Libraries</vt:lpstr>
      <vt:lpstr>Important embedded c keywords</vt:lpstr>
      <vt:lpstr>Important embedded c keywords</vt:lpstr>
      <vt:lpstr>Thoughts</vt:lpstr>
      <vt:lpstr>Useful gcc and make options</vt:lpstr>
      <vt:lpstr>Useful gcc and make options</vt:lpstr>
      <vt:lpstr>Useful gcc and make options</vt:lpstr>
      <vt:lpstr>Example source code</vt:lpstr>
      <vt:lpstr>How to build</vt:lpstr>
      <vt:lpstr>Board configuration</vt:lpstr>
      <vt:lpstr>Select the board to be built</vt:lpstr>
      <vt:lpstr>Back up to the main menu, going to build options</vt:lpstr>
      <vt:lpstr>Build Options</vt:lpstr>
      <vt:lpstr>Toolchain Error, Warning, Verbose Options</vt:lpstr>
      <vt:lpstr>exit, exit, exit … yes to save</vt:lpstr>
      <vt:lpstr>How to build</vt:lpstr>
      <vt:lpstr>How to build</vt:lpstr>
      <vt:lpstr>How to build</vt:lpstr>
      <vt:lpstr>How to build</vt:lpstr>
      <vt:lpstr>All of the build products go into ./obj</vt:lpstr>
      <vt:lpstr>All of the build products go into ./obj</vt:lpstr>
      <vt:lpstr>All of the build products go into ./obj</vt:lpstr>
      <vt:lpstr>PowerPoint Presentation</vt:lpstr>
      <vt:lpstr>example.app.ld provided instructions to the linker (arm-none-eabi-ld) where to put the bits in the program.</vt:lpstr>
      <vt:lpstr>  ldCfg/configLoadModule.ld.preProc is configured by memoryMap.h. </vt:lpstr>
      <vt:lpstr>PowerPoint Presentation</vt:lpstr>
      <vt:lpstr>The gnu linkers, ld or in this case arm-none-eabi-ld are able to do simple math to calculate the ORIGIN and LENGTH of the MEMORY regions.</vt:lpstr>
      <vt:lpstr>We tell the linker about 4 top level regions of memory that correspond to spots on the chip where the processor can access the type of memory we need.  FLASH_READ (rx) – The permanent, sort-of-read-only memory for instructions and constants.  RAM (rw) – General purpose read/write memory.  RAM_KEEP (rw) – General purpose read/write memory, where we don’t intend to follow the C language initialization rules.  RAM_RESET_STACK (rw)  – General purpose read/write memory, which we want to use for the processor stack.   </vt:lpstr>
      <vt:lpstr>We place a ”section” of memory labeled “.reset_stack” at the start of RESET_STACK at address 0x200011C0.   We did this because we’re going to use the reset stack for ‘C’ code while we initialize other RAM.</vt:lpstr>
      <vt:lpstr>The interrupt vector table is  different is slightly different for each ARM Cortex System-On-Chip device. But common interrupts like “reset” are always in the same place.</vt:lpstr>
      <vt:lpstr>We’re defining   the reset stack and  interrupt vector table   in ”C”! </vt:lpstr>
      <vt:lpstr>ISR_VECTOR_SECTION is    #define ISR_VECTOR_SECTION __attribute__ ((section(".isr_vector")))  We’ve tied the ”C” code to the linker control file to tell the linker to place this table at address 0. </vt:lpstr>
      <vt:lpstr>RESET_STACK_SECTION is   #define RESET_STACK_SECTION __attribute__ ((section(".reset_stack")))  Yeah!  The linker now knows that resetStack is at 0x200011C0.  This is good. We need our stack to be in RAM which is in 0x2000mmmm. </vt:lpstr>
      <vt:lpstr>Some fancy math to place a pointer to the the address just past the end resetStack in the first uint32_t in the vectors table. It’s ok. The CPU subtracts 4 prior to writing to the stack.</vt:lpstr>
      <vt:lpstr>The second uint32_t in the vectors table is a pointer to the Reset_Handler function. </vt:lpstr>
      <vt:lpstr>PowerPoint Presentation</vt:lpstr>
      <vt:lpstr>This reset handler can be common to all ARM Cortex-M processors.  It’s in “C”.  Now days, when interviewing, talking about low level programming in assembly is not the best. Just saying.</vt:lpstr>
      <vt:lpstr>The “C” language allows global variables, global statics, and local statics to take non-zero initial values.  Copy the initial values out of Flash (ROM) at addresses defined by the link control and into RAM to addresses controlled by the linker.</vt:lpstr>
      <vt:lpstr>The “C” language requires global variables, global statics, and local statics that are not specifically initialized to default to zero. Historically, the compiler places these in the “.bss” section.   To conform (and not be cast out ) we zero the “.bss”.</vt:lpstr>
      <vt:lpstr>PowerPoint Presentation</vt:lpstr>
      <vt:lpstr>Call the vendor specific initialization code to get the processor phase lock loop and clock up to full speed for the chip. Perhaps from a handful of MHz to 188 MHz.</vt:lpstr>
      <vt:lpstr>PowerPoint Presentation</vt:lpstr>
      <vt:lpstr>Initialize the newLib “C” library.  We can start calling some “C” library functions.</vt:lpstr>
      <vt:lpstr>A couple of house keeping hardware initializations that we need to do that are not part of the standard SystemInit()go here.</vt:lpstr>
      <vt:lpstr>We’ve made it to main() !!!!</vt:lpstr>
      <vt:lpstr>Great news!   Our processor is running (Air Quotes) “application” code in main.c .</vt:lpstr>
      <vt:lpstr>A very simple low level application.  It toggles General Purpose IOs (GPIOs) and sends messages out a serial port. </vt:lpstr>
      <vt:lpstr>Yes. I’m paranoid. Or experienced. Running a KRAKEN off the end the stack can run your whole day.  I tend to drop these loops at the bottom of any function that should never return.</vt:lpstr>
      <vt:lpstr>PowerPoint Presentation</vt:lpstr>
      <vt:lpstr>PowerPoint Presentation</vt:lpstr>
      <vt:lpstr>PowerPoint Presentation</vt:lpstr>
      <vt:lpstr>PowerPoint Presentation</vt:lpstr>
      <vt:lpstr>Generate mixed c and assembly output</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Low Level Programming by Example</dc:title>
  <dc:subject/>
  <dc:creator>Mike Stitt</dc:creator>
  <cp:keywords/>
  <dc:description/>
  <cp:lastModifiedBy>Mike Stitt</cp:lastModifiedBy>
  <cp:revision>54</cp:revision>
  <cp:lastPrinted>2017-07-29T11:14:37Z</cp:lastPrinted>
  <dcterms:created xsi:type="dcterms:W3CDTF">2017-07-24T22:54:15Z</dcterms:created>
  <dcterms:modified xsi:type="dcterms:W3CDTF">2017-07-29T11:15:42Z</dcterms:modified>
  <cp:category/>
</cp:coreProperties>
</file>